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57"/>
  </p:notesMasterIdLst>
  <p:sldIdLst>
    <p:sldId id="409" r:id="rId2"/>
    <p:sldId id="257" r:id="rId3"/>
    <p:sldId id="741" r:id="rId4"/>
    <p:sldId id="742" r:id="rId5"/>
    <p:sldId id="754" r:id="rId6"/>
    <p:sldId id="755" r:id="rId7"/>
    <p:sldId id="756" r:id="rId8"/>
    <p:sldId id="743" r:id="rId9"/>
    <p:sldId id="744" r:id="rId10"/>
    <p:sldId id="757" r:id="rId11"/>
    <p:sldId id="758" r:id="rId12"/>
    <p:sldId id="759" r:id="rId13"/>
    <p:sldId id="745" r:id="rId14"/>
    <p:sldId id="760" r:id="rId15"/>
    <p:sldId id="761" r:id="rId16"/>
    <p:sldId id="762" r:id="rId17"/>
    <p:sldId id="763" r:id="rId18"/>
    <p:sldId id="764" r:id="rId19"/>
    <p:sldId id="765" r:id="rId20"/>
    <p:sldId id="766" r:id="rId21"/>
    <p:sldId id="767" r:id="rId22"/>
    <p:sldId id="768" r:id="rId23"/>
    <p:sldId id="769" r:id="rId24"/>
    <p:sldId id="770" r:id="rId25"/>
    <p:sldId id="771" r:id="rId26"/>
    <p:sldId id="747" r:id="rId27"/>
    <p:sldId id="746" r:id="rId28"/>
    <p:sldId id="748" r:id="rId29"/>
    <p:sldId id="772" r:id="rId30"/>
    <p:sldId id="773" r:id="rId31"/>
    <p:sldId id="774" r:id="rId32"/>
    <p:sldId id="775" r:id="rId33"/>
    <p:sldId id="776" r:id="rId34"/>
    <p:sldId id="777" r:id="rId35"/>
    <p:sldId id="750" r:id="rId36"/>
    <p:sldId id="751" r:id="rId37"/>
    <p:sldId id="752" r:id="rId38"/>
    <p:sldId id="753" r:id="rId39"/>
    <p:sldId id="778" r:id="rId40"/>
    <p:sldId id="749" r:id="rId41"/>
    <p:sldId id="779" r:id="rId42"/>
    <p:sldId id="780" r:id="rId43"/>
    <p:sldId id="781" r:id="rId44"/>
    <p:sldId id="782" r:id="rId45"/>
    <p:sldId id="784" r:id="rId46"/>
    <p:sldId id="783" r:id="rId47"/>
    <p:sldId id="785" r:id="rId48"/>
    <p:sldId id="786" r:id="rId49"/>
    <p:sldId id="787" r:id="rId50"/>
    <p:sldId id="788" r:id="rId51"/>
    <p:sldId id="789" r:id="rId52"/>
    <p:sldId id="287" r:id="rId53"/>
    <p:sldId id="790" r:id="rId54"/>
    <p:sldId id="284" r:id="rId55"/>
    <p:sldId id="288" r:id="rId5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240"/>
    <a:srgbClr val="009BAF"/>
    <a:srgbClr val="FCD4D9"/>
    <a:srgbClr val="FBBBC3"/>
    <a:srgbClr val="D85C90"/>
    <a:srgbClr val="FB9815"/>
    <a:srgbClr val="FAAD15"/>
    <a:srgbClr val="FE963D"/>
    <a:srgbClr val="F7B224"/>
    <a:srgbClr val="FA3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692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7966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9195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62" name="Google Shape;5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2940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141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7" name="CuadroTexto 16">
            <a:extLst>
              <a:ext uri="{FF2B5EF4-FFF2-40B4-BE49-F238E27FC236}">
                <a16:creationId xmlns:a16="http://schemas.microsoft.com/office/drawing/2014/main" id="{750B50FC-97F2-88EF-C8A8-C4EBCB7B57BC}"/>
              </a:ext>
            </a:extLst>
          </p:cNvPr>
          <p:cNvSpPr txBox="1"/>
          <p:nvPr userDrawn="1"/>
        </p:nvSpPr>
        <p:spPr>
          <a:xfrm>
            <a:off x="3020292" y="2136710"/>
            <a:ext cx="8986942" cy="830997"/>
          </a:xfrm>
          <a:prstGeom prst="rect">
            <a:avLst/>
          </a:prstGeom>
          <a:noFill/>
        </p:spPr>
        <p:txBody>
          <a:bodyPr wrap="square" rtlCol="0">
            <a:spAutoFit/>
          </a:bodyPr>
          <a:lstStyle/>
          <a:p>
            <a:pPr algn="r"/>
            <a:r>
              <a:rPr lang="es-ES" sz="4800" b="1" dirty="0">
                <a:solidFill>
                  <a:schemeClr val="bg1"/>
                </a:solidFill>
                <a:latin typeface="Arial" panose="020B0604020202020204" pitchFamily="34" charset="0"/>
                <a:ea typeface="Roboto" panose="02000000000000000000" pitchFamily="2" charset="0"/>
                <a:cs typeface="Arial" panose="020B0604020202020204" pitchFamily="34" charset="0"/>
              </a:rPr>
              <a:t>Microservicios</a:t>
            </a:r>
            <a:endParaRPr lang="es-CO" sz="48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8" name="Gráfico 5">
            <a:extLst>
              <a:ext uri="{FF2B5EF4-FFF2-40B4-BE49-F238E27FC236}">
                <a16:creationId xmlns:a16="http://schemas.microsoft.com/office/drawing/2014/main" id="{523F6A99-5676-74DC-AED2-D3A7AB1560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20301" y="4055585"/>
            <a:ext cx="6108174" cy="91951"/>
          </a:xfrm>
          <a:prstGeom prst="rect">
            <a:avLst/>
          </a:prstGeom>
        </p:spPr>
      </p:pic>
      <p:sp>
        <p:nvSpPr>
          <p:cNvPr id="19" name="CuadroTexto 18">
            <a:extLst>
              <a:ext uri="{FF2B5EF4-FFF2-40B4-BE49-F238E27FC236}">
                <a16:creationId xmlns:a16="http://schemas.microsoft.com/office/drawing/2014/main" id="{2D4AC239-D774-6873-C138-FCB15C996FF3}"/>
              </a:ext>
            </a:extLst>
          </p:cNvPr>
          <p:cNvSpPr txBox="1"/>
          <p:nvPr userDrawn="1"/>
        </p:nvSpPr>
        <p:spPr>
          <a:xfrm>
            <a:off x="10762113" y="5301965"/>
            <a:ext cx="1166362" cy="553998"/>
          </a:xfrm>
          <a:prstGeom prst="rect">
            <a:avLst/>
          </a:prstGeom>
          <a:noFill/>
        </p:spPr>
        <p:txBody>
          <a:bodyPr wrap="square" rtlCol="0">
            <a:spAutoFit/>
          </a:bodyPr>
          <a:lstStyle/>
          <a:p>
            <a:pPr algn="r"/>
            <a:r>
              <a:rPr lang="es-CO" sz="3000" b="1" dirty="0">
                <a:solidFill>
                  <a:schemeClr val="bg1"/>
                </a:solidFill>
                <a:latin typeface="Arial" panose="020B0604020202020204" pitchFamily="34" charset="0"/>
                <a:ea typeface="Roboto" panose="02000000000000000000" pitchFamily="2" charset="0"/>
                <a:cs typeface="Arial" panose="020B0604020202020204" pitchFamily="34" charset="0"/>
              </a:rPr>
              <a:t>2025</a:t>
            </a:r>
          </a:p>
        </p:txBody>
      </p:sp>
      <p:sp>
        <p:nvSpPr>
          <p:cNvPr id="24" name="Título 1">
            <a:extLst>
              <a:ext uri="{FF2B5EF4-FFF2-40B4-BE49-F238E27FC236}">
                <a16:creationId xmlns:a16="http://schemas.microsoft.com/office/drawing/2014/main" id="{07B2087D-9769-8209-BC25-A2D659BDE2A8}"/>
              </a:ext>
            </a:extLst>
          </p:cNvPr>
          <p:cNvSpPr>
            <a:spLocks noGrp="1"/>
          </p:cNvSpPr>
          <p:nvPr>
            <p:ph type="title" hasCustomPrompt="1"/>
          </p:nvPr>
        </p:nvSpPr>
        <p:spPr>
          <a:xfrm>
            <a:off x="7416801" y="4396708"/>
            <a:ext cx="4511674" cy="724989"/>
          </a:xfrm>
        </p:spPr>
        <p:txBody>
          <a:bodyPr>
            <a:noAutofit/>
          </a:bodyPr>
          <a:lstStyle>
            <a:lvl1pPr algn="ctr">
              <a:defRPr sz="2800" b="1">
                <a:solidFill>
                  <a:srgbClr val="02C9B6"/>
                </a:solidFill>
              </a:defRPr>
            </a:lvl1pPr>
          </a:lstStyle>
          <a:p>
            <a:r>
              <a:rPr lang="es-ES" dirty="0"/>
              <a:t>Nicolás Ramírez Vélez</a:t>
            </a:r>
            <a:endParaRPr lang="es-CO" dirty="0"/>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01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6360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4885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91806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66975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EJERCICIO FINAL</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dirty="0" err="1">
                <a:solidFill>
                  <a:srgbClr val="7F7F7F"/>
                </a:solidFill>
              </a:rPr>
              <a:t>Lorem</a:t>
            </a:r>
            <a:r>
              <a:rPr lang="es-ES" sz="2000" dirty="0">
                <a:solidFill>
                  <a:srgbClr val="7F7F7F"/>
                </a:solidFill>
              </a:rPr>
              <a:t> </a:t>
            </a:r>
            <a:r>
              <a:rPr lang="es-ES" sz="2000" dirty="0" err="1">
                <a:solidFill>
                  <a:srgbClr val="7F7F7F"/>
                </a:solidFill>
              </a:rPr>
              <a:t>ipsum</a:t>
            </a:r>
            <a:r>
              <a:rPr lang="es-ES" sz="2000" dirty="0">
                <a:solidFill>
                  <a:srgbClr val="7F7F7F"/>
                </a:solidFill>
              </a:rPr>
              <a:t> dolor </a:t>
            </a:r>
            <a:r>
              <a:rPr lang="es-ES" sz="2000" dirty="0" err="1">
                <a:solidFill>
                  <a:srgbClr val="7F7F7F"/>
                </a:solidFill>
              </a:rPr>
              <a:t>sit</a:t>
            </a:r>
            <a:r>
              <a:rPr lang="es-ES" sz="2000" dirty="0">
                <a:solidFill>
                  <a:srgbClr val="7F7F7F"/>
                </a:solidFill>
              </a:rPr>
              <a:t> </a:t>
            </a:r>
            <a:r>
              <a:rPr lang="es-ES" sz="2000" dirty="0" err="1">
                <a:solidFill>
                  <a:srgbClr val="7F7F7F"/>
                </a:solidFill>
              </a:rPr>
              <a:t>amet</a:t>
            </a:r>
            <a:r>
              <a:rPr lang="es-ES" sz="2000" dirty="0">
                <a:solidFill>
                  <a:srgbClr val="7F7F7F"/>
                </a:solidFill>
              </a:rPr>
              <a:t>, </a:t>
            </a:r>
            <a:r>
              <a:rPr lang="es-ES" sz="2000" dirty="0" err="1">
                <a:solidFill>
                  <a:srgbClr val="7F7F7F"/>
                </a:solidFill>
              </a:rPr>
              <a:t>consectetur</a:t>
            </a:r>
            <a:r>
              <a:rPr lang="es-ES" sz="2000" dirty="0">
                <a:solidFill>
                  <a:srgbClr val="7F7F7F"/>
                </a:solidFill>
              </a:rPr>
              <a:t> </a:t>
            </a:r>
            <a:r>
              <a:rPr lang="es-ES" sz="2000" dirty="0" err="1">
                <a:solidFill>
                  <a:srgbClr val="7F7F7F"/>
                </a:solidFill>
              </a:rPr>
              <a:t>adipiscing</a:t>
            </a:r>
            <a:r>
              <a:rPr lang="es-ES" sz="2000" dirty="0">
                <a:solidFill>
                  <a:srgbClr val="7F7F7F"/>
                </a:solidFill>
              </a:rPr>
              <a:t> </a:t>
            </a:r>
            <a:r>
              <a:rPr lang="es-ES" sz="2000" dirty="0" err="1">
                <a:solidFill>
                  <a:srgbClr val="7F7F7F"/>
                </a:solidFill>
              </a:rPr>
              <a:t>elit</a:t>
            </a:r>
            <a:r>
              <a:rPr lang="es-ES" sz="2000" dirty="0">
                <a:solidFill>
                  <a:srgbClr val="7F7F7F"/>
                </a:solidFill>
              </a:rPr>
              <a:t>. </a:t>
            </a:r>
            <a:r>
              <a:rPr lang="es-ES" sz="2000" dirty="0" err="1">
                <a:solidFill>
                  <a:srgbClr val="7F7F7F"/>
                </a:solidFill>
              </a:rPr>
              <a:t>Integer</a:t>
            </a:r>
            <a:r>
              <a:rPr lang="es-ES" sz="2000" dirty="0">
                <a:solidFill>
                  <a:srgbClr val="7F7F7F"/>
                </a:solidFill>
              </a:rPr>
              <a:t> et </a:t>
            </a:r>
            <a:r>
              <a:rPr lang="es-ES" sz="2000" dirty="0" err="1">
                <a:solidFill>
                  <a:srgbClr val="7F7F7F"/>
                </a:solidFill>
              </a:rPr>
              <a:t>faucibus</a:t>
            </a:r>
            <a:r>
              <a:rPr lang="es-ES" sz="2000" dirty="0">
                <a:solidFill>
                  <a:srgbClr val="7F7F7F"/>
                </a:solidFill>
              </a:rPr>
              <a:t> odio. Quisque et ante </a:t>
            </a:r>
            <a:r>
              <a:rPr lang="es-ES" sz="2000" dirty="0" err="1">
                <a:solidFill>
                  <a:srgbClr val="7F7F7F"/>
                </a:solidFill>
              </a:rPr>
              <a:t>eu</a:t>
            </a:r>
            <a:r>
              <a:rPr lang="es-ES" sz="2000" dirty="0">
                <a:solidFill>
                  <a:srgbClr val="7F7F7F"/>
                </a:solidFill>
              </a:rPr>
              <a:t> </a:t>
            </a:r>
            <a:r>
              <a:rPr lang="es-ES" sz="2000" dirty="0" err="1">
                <a:solidFill>
                  <a:srgbClr val="7F7F7F"/>
                </a:solidFill>
              </a:rPr>
              <a:t>ipsum</a:t>
            </a:r>
            <a:r>
              <a:rPr lang="es-ES" sz="2000" dirty="0">
                <a:solidFill>
                  <a:srgbClr val="7F7F7F"/>
                </a:solidFill>
              </a:rPr>
              <a:t> </a:t>
            </a:r>
            <a:r>
              <a:rPr lang="es-ES" sz="2000" dirty="0" err="1">
                <a:solidFill>
                  <a:srgbClr val="7F7F7F"/>
                </a:solidFill>
              </a:rPr>
              <a:t>dictum</a:t>
            </a:r>
            <a:r>
              <a:rPr lang="es-ES" sz="2000" dirty="0">
                <a:solidFill>
                  <a:srgbClr val="7F7F7F"/>
                </a:solidFill>
              </a:rPr>
              <a:t> </a:t>
            </a:r>
            <a:r>
              <a:rPr lang="es-ES" sz="2000" dirty="0" err="1">
                <a:solidFill>
                  <a:srgbClr val="7F7F7F"/>
                </a:solidFill>
              </a:rPr>
              <a:t>pretium</a:t>
            </a:r>
            <a:r>
              <a:rPr lang="es-ES" sz="2000" dirty="0">
                <a:solidFill>
                  <a:srgbClr val="7F7F7F"/>
                </a:solidFill>
              </a:rPr>
              <a:t> id </a:t>
            </a:r>
            <a:r>
              <a:rPr lang="es-ES" sz="2000" dirty="0" err="1">
                <a:solidFill>
                  <a:srgbClr val="7F7F7F"/>
                </a:solidFill>
              </a:rPr>
              <a:t>finibus</a:t>
            </a:r>
            <a:r>
              <a:rPr lang="es-ES" sz="2000" dirty="0">
                <a:solidFill>
                  <a:srgbClr val="7F7F7F"/>
                </a:solidFill>
              </a:rPr>
              <a:t> odio. </a:t>
            </a:r>
            <a:r>
              <a:rPr lang="es-ES" sz="2000" dirty="0" err="1">
                <a:solidFill>
                  <a:srgbClr val="7F7F7F"/>
                </a:solidFill>
              </a:rPr>
              <a:t>Donec</a:t>
            </a:r>
            <a:r>
              <a:rPr lang="es-ES" sz="2000" dirty="0">
                <a:solidFill>
                  <a:srgbClr val="7F7F7F"/>
                </a:solidFill>
              </a:rPr>
              <a:t> vitae </a:t>
            </a:r>
            <a:r>
              <a:rPr lang="es-ES" sz="2000" dirty="0" err="1">
                <a:solidFill>
                  <a:srgbClr val="7F7F7F"/>
                </a:solidFill>
              </a:rPr>
              <a:t>nibh</a:t>
            </a:r>
            <a:r>
              <a:rPr lang="es-ES" sz="2000" dirty="0">
                <a:solidFill>
                  <a:srgbClr val="7F7F7F"/>
                </a:solidFill>
              </a:rPr>
              <a:t> </a:t>
            </a:r>
            <a:r>
              <a:rPr lang="es-ES" sz="2000" dirty="0" err="1">
                <a:solidFill>
                  <a:srgbClr val="7F7F7F"/>
                </a:solidFill>
              </a:rPr>
              <a:t>semper</a:t>
            </a:r>
            <a:r>
              <a:rPr lang="es-ES" sz="2000" dirty="0">
                <a:solidFill>
                  <a:srgbClr val="7F7F7F"/>
                </a:solidFill>
              </a:rPr>
              <a:t> </a:t>
            </a:r>
            <a:r>
              <a:rPr lang="es-ES" sz="2000" dirty="0" err="1">
                <a:solidFill>
                  <a:srgbClr val="7F7F7F"/>
                </a:solidFill>
              </a:rPr>
              <a:t>est</a:t>
            </a:r>
            <a:r>
              <a:rPr lang="es-ES" sz="2000" dirty="0">
                <a:solidFill>
                  <a:srgbClr val="7F7F7F"/>
                </a:solidFill>
              </a:rPr>
              <a:t> </a:t>
            </a:r>
            <a:r>
              <a:rPr lang="es-ES" sz="2000" dirty="0" err="1">
                <a:solidFill>
                  <a:srgbClr val="7F7F7F"/>
                </a:solidFill>
              </a:rPr>
              <a:t>luctus</a:t>
            </a:r>
            <a:r>
              <a:rPr lang="es-ES" sz="2000" dirty="0">
                <a:solidFill>
                  <a:srgbClr val="7F7F7F"/>
                </a:solidFill>
              </a:rPr>
              <a:t> </a:t>
            </a:r>
            <a:r>
              <a:rPr lang="es-ES" sz="2000" dirty="0" err="1">
                <a:solidFill>
                  <a:srgbClr val="7F7F7F"/>
                </a:solidFill>
              </a:rPr>
              <a:t>vulputate</a:t>
            </a:r>
            <a:r>
              <a:rPr lang="es-ES" sz="2000" dirty="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SEPARADOR</a:t>
            </a:r>
            <a:endParaRPr dirty="0"/>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RECAPITULEMOS</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REFERENCIAS</a:t>
            </a:r>
            <a:endParaRPr dirty="0"/>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Material elaborado por: Daniel Correa – Paola Vallejo</a:t>
            </a:r>
            <a:endParaRPr dirty="0"/>
          </a:p>
        </p:txBody>
      </p:sp>
    </p:spTree>
    <p:extLst>
      <p:ext uri="{BB962C8B-B14F-4D97-AF65-F5344CB8AC3E}">
        <p14:creationId xmlns:p14="http://schemas.microsoft.com/office/powerpoint/2010/main" val="203040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Mnecación</a:t>
            </a:r>
            <a:endParaRPr lang="es-CO" sz="900" dirty="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1" name="Google Shape;44;p33"/>
          <p:cNvSpPr/>
          <p:nvPr/>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8065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9708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Microservicios</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8055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Docker </a:t>
            </a:r>
            <a:r>
              <a:rPr lang="es-CO" sz="1800" b="0" i="0" u="none" strike="noStrike" cap="none" dirty="0" err="1">
                <a:solidFill>
                  <a:schemeClr val="lt1"/>
                </a:solidFill>
                <a:latin typeface="Calibri"/>
                <a:ea typeface="Calibri"/>
                <a:cs typeface="Calibri"/>
                <a:sym typeface="Calibri"/>
              </a:rPr>
              <a:t>Swarm</a:t>
            </a:r>
            <a:endParaRPr lang="es-CO" sz="1400" b="0" i="0" u="none" strike="noStrike" cap="none" dirty="0">
              <a:solidFill>
                <a:srgbClr val="000000"/>
              </a:solidFill>
              <a:latin typeface="Arial"/>
              <a:ea typeface="Arial"/>
              <a:cs typeface="Arial"/>
              <a:sym typeface="Arial"/>
            </a:endParaRPr>
          </a:p>
        </p:txBody>
      </p:sp>
      <p:sp>
        <p:nvSpPr>
          <p:cNvPr id="2" name="Google Shape;48;p33">
            <a:extLst>
              <a:ext uri="{FF2B5EF4-FFF2-40B4-BE49-F238E27FC236}">
                <a16:creationId xmlns:a16="http://schemas.microsoft.com/office/drawing/2014/main" id="{A50C8963-BDD4-0024-5461-7F80DFA63C03}"/>
              </a:ext>
            </a:extLst>
          </p:cNvPr>
          <p:cNvSpPr/>
          <p:nvPr userDrawn="1"/>
        </p:nvSpPr>
        <p:spPr>
          <a:xfrm>
            <a:off x="-11791" y="5264318"/>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7;p33">
            <a:extLst>
              <a:ext uri="{FF2B5EF4-FFF2-40B4-BE49-F238E27FC236}">
                <a16:creationId xmlns:a16="http://schemas.microsoft.com/office/drawing/2014/main" id="{2C7C294C-1C94-5A02-808F-B92D56793C12}"/>
              </a:ext>
            </a:extLst>
          </p:cNvPr>
          <p:cNvSpPr/>
          <p:nvPr userDrawn="1"/>
        </p:nvSpPr>
        <p:spPr>
          <a:xfrm>
            <a:off x="-11791" y="4614439"/>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 </a:t>
            </a:r>
            <a:r>
              <a:rPr lang="es-CO" sz="1800" b="0" i="0" u="none" strike="noStrike" cap="none" dirty="0" err="1">
                <a:solidFill>
                  <a:schemeClr val="lt1"/>
                </a:solidFill>
                <a:latin typeface="Calibri"/>
                <a:ea typeface="Arial"/>
                <a:cs typeface="Calibri"/>
                <a:sym typeface="Calibri"/>
              </a:rPr>
              <a:t>service</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3805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2" name="Google Shape;44;p33">
            <a:extLst>
              <a:ext uri="{FF2B5EF4-FFF2-40B4-BE49-F238E27FC236}">
                <a16:creationId xmlns:a16="http://schemas.microsoft.com/office/drawing/2014/main" id="{8F50AFB9-365C-1E87-90D9-35F4E3644AD4}"/>
              </a:ext>
            </a:extLst>
          </p:cNvPr>
          <p:cNvSpPr/>
          <p:nvPr userDrawn="1"/>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6;p33">
            <a:extLst>
              <a:ext uri="{FF2B5EF4-FFF2-40B4-BE49-F238E27FC236}">
                <a16:creationId xmlns:a16="http://schemas.microsoft.com/office/drawing/2014/main" id="{EC808A48-2708-A8B8-39AA-D06DB9B6F55C}"/>
              </a:ext>
            </a:extLst>
          </p:cNvPr>
          <p:cNvSpPr/>
          <p:nvPr userDrawn="1"/>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48;p33">
            <a:extLst>
              <a:ext uri="{FF2B5EF4-FFF2-40B4-BE49-F238E27FC236}">
                <a16:creationId xmlns:a16="http://schemas.microsoft.com/office/drawing/2014/main" id="{BD136BA8-EB1E-3667-3C6D-DBA1A0BC01B2}"/>
              </a:ext>
            </a:extLst>
          </p:cNvPr>
          <p:cNvSpPr/>
          <p:nvPr userDrawn="1"/>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3;p33">
            <a:extLst>
              <a:ext uri="{FF2B5EF4-FFF2-40B4-BE49-F238E27FC236}">
                <a16:creationId xmlns:a16="http://schemas.microsoft.com/office/drawing/2014/main" id="{FC6A8FF2-03CE-8C77-16BC-2B1036C921D1}"/>
              </a:ext>
            </a:extLst>
          </p:cNvPr>
          <p:cNvSpPr/>
          <p:nvPr userDrawn="1"/>
        </p:nvSpPr>
        <p:spPr>
          <a:xfrm>
            <a:off x="0" y="218065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6" name="Google Shape;45;p33">
            <a:extLst>
              <a:ext uri="{FF2B5EF4-FFF2-40B4-BE49-F238E27FC236}">
                <a16:creationId xmlns:a16="http://schemas.microsoft.com/office/drawing/2014/main" id="{5E600D33-9C46-6E23-1115-23EB32E7CA90}"/>
              </a:ext>
            </a:extLst>
          </p:cNvPr>
          <p:cNvSpPr/>
          <p:nvPr userDrawn="1"/>
        </p:nvSpPr>
        <p:spPr>
          <a:xfrm>
            <a:off x="0" y="2997088"/>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Microservicios</a:t>
            </a:r>
            <a:endParaRPr sz="1400" b="0" i="0" u="none" strike="noStrike" cap="none" dirty="0">
              <a:solidFill>
                <a:srgbClr val="000000"/>
              </a:solidFill>
              <a:latin typeface="Arial"/>
              <a:ea typeface="Arial"/>
              <a:cs typeface="Arial"/>
              <a:sym typeface="Arial"/>
            </a:endParaRPr>
          </a:p>
        </p:txBody>
      </p:sp>
      <p:sp>
        <p:nvSpPr>
          <p:cNvPr id="7" name="Google Shape;47;p33">
            <a:extLst>
              <a:ext uri="{FF2B5EF4-FFF2-40B4-BE49-F238E27FC236}">
                <a16:creationId xmlns:a16="http://schemas.microsoft.com/office/drawing/2014/main" id="{0E4CD094-7395-099A-ED43-DCD4B493376F}"/>
              </a:ext>
            </a:extLst>
          </p:cNvPr>
          <p:cNvSpPr/>
          <p:nvPr userDrawn="1"/>
        </p:nvSpPr>
        <p:spPr>
          <a:xfrm>
            <a:off x="0" y="38055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Docker </a:t>
            </a:r>
            <a:r>
              <a:rPr lang="es-CO" sz="1800" b="0" i="0" u="none" strike="noStrike" cap="none" dirty="0" err="1">
                <a:solidFill>
                  <a:schemeClr val="lt1"/>
                </a:solidFill>
                <a:latin typeface="Calibri"/>
                <a:ea typeface="Calibri"/>
                <a:cs typeface="Calibri"/>
                <a:sym typeface="Calibri"/>
              </a:rPr>
              <a:t>Swarm</a:t>
            </a:r>
            <a:endParaRPr lang="es-CO" sz="1400" b="0" i="0" u="none" strike="noStrike" cap="none" dirty="0">
              <a:solidFill>
                <a:srgbClr val="000000"/>
              </a:solidFill>
              <a:latin typeface="Arial"/>
              <a:ea typeface="Arial"/>
              <a:cs typeface="Arial"/>
              <a:sym typeface="Arial"/>
            </a:endParaRPr>
          </a:p>
        </p:txBody>
      </p:sp>
      <p:sp>
        <p:nvSpPr>
          <p:cNvPr id="8" name="Google Shape;48;p33">
            <a:extLst>
              <a:ext uri="{FF2B5EF4-FFF2-40B4-BE49-F238E27FC236}">
                <a16:creationId xmlns:a16="http://schemas.microsoft.com/office/drawing/2014/main" id="{8AAFE0E8-1C4E-B336-8684-C8D79FABF925}"/>
              </a:ext>
            </a:extLst>
          </p:cNvPr>
          <p:cNvSpPr/>
          <p:nvPr userDrawn="1"/>
        </p:nvSpPr>
        <p:spPr>
          <a:xfrm>
            <a:off x="-11791" y="5264318"/>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Google Shape;47;p33">
            <a:extLst>
              <a:ext uri="{FF2B5EF4-FFF2-40B4-BE49-F238E27FC236}">
                <a16:creationId xmlns:a16="http://schemas.microsoft.com/office/drawing/2014/main" id="{542CBCC4-7E6C-7DB2-DFED-E91A0E2F1063}"/>
              </a:ext>
            </a:extLst>
          </p:cNvPr>
          <p:cNvSpPr/>
          <p:nvPr userDrawn="1"/>
        </p:nvSpPr>
        <p:spPr>
          <a:xfrm>
            <a:off x="-11791" y="4614439"/>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 </a:t>
            </a:r>
            <a:r>
              <a:rPr lang="es-CO" sz="1800" b="0" i="0" u="none" strike="noStrike" cap="none" dirty="0" err="1">
                <a:solidFill>
                  <a:schemeClr val="lt1"/>
                </a:solidFill>
                <a:latin typeface="Calibri"/>
                <a:ea typeface="Arial"/>
                <a:cs typeface="Calibri"/>
                <a:sym typeface="Calibri"/>
              </a:rPr>
              <a:t>service</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6303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2" name="Google Shape;44;p33">
            <a:extLst>
              <a:ext uri="{FF2B5EF4-FFF2-40B4-BE49-F238E27FC236}">
                <a16:creationId xmlns:a16="http://schemas.microsoft.com/office/drawing/2014/main" id="{F317360B-C747-32D9-A617-679E8BECC486}"/>
              </a:ext>
            </a:extLst>
          </p:cNvPr>
          <p:cNvSpPr/>
          <p:nvPr userDrawn="1"/>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6;p33">
            <a:extLst>
              <a:ext uri="{FF2B5EF4-FFF2-40B4-BE49-F238E27FC236}">
                <a16:creationId xmlns:a16="http://schemas.microsoft.com/office/drawing/2014/main" id="{C0D4EE28-3CD9-3505-271F-48A5E6B6171E}"/>
              </a:ext>
            </a:extLst>
          </p:cNvPr>
          <p:cNvSpPr/>
          <p:nvPr userDrawn="1"/>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48;p33">
            <a:extLst>
              <a:ext uri="{FF2B5EF4-FFF2-40B4-BE49-F238E27FC236}">
                <a16:creationId xmlns:a16="http://schemas.microsoft.com/office/drawing/2014/main" id="{00766927-71F5-2B8B-4147-BCF85185D974}"/>
              </a:ext>
            </a:extLst>
          </p:cNvPr>
          <p:cNvSpPr/>
          <p:nvPr userDrawn="1"/>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3;p33">
            <a:extLst>
              <a:ext uri="{FF2B5EF4-FFF2-40B4-BE49-F238E27FC236}">
                <a16:creationId xmlns:a16="http://schemas.microsoft.com/office/drawing/2014/main" id="{7843350E-7D8E-DD73-E17A-1C3CE8D4FC5B}"/>
              </a:ext>
            </a:extLst>
          </p:cNvPr>
          <p:cNvSpPr/>
          <p:nvPr userDrawn="1"/>
        </p:nvSpPr>
        <p:spPr>
          <a:xfrm>
            <a:off x="0" y="218065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6" name="Google Shape;45;p33">
            <a:extLst>
              <a:ext uri="{FF2B5EF4-FFF2-40B4-BE49-F238E27FC236}">
                <a16:creationId xmlns:a16="http://schemas.microsoft.com/office/drawing/2014/main" id="{9368022B-A22F-4CE4-DE9F-19D7633AA17B}"/>
              </a:ext>
            </a:extLst>
          </p:cNvPr>
          <p:cNvSpPr/>
          <p:nvPr userDrawn="1"/>
        </p:nvSpPr>
        <p:spPr>
          <a:xfrm>
            <a:off x="0" y="299708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Microservicios</a:t>
            </a:r>
            <a:endParaRPr sz="1400" b="0" i="0" u="none" strike="noStrike" cap="none" dirty="0">
              <a:solidFill>
                <a:srgbClr val="000000"/>
              </a:solidFill>
              <a:latin typeface="Arial"/>
              <a:ea typeface="Arial"/>
              <a:cs typeface="Arial"/>
              <a:sym typeface="Arial"/>
            </a:endParaRPr>
          </a:p>
        </p:txBody>
      </p:sp>
      <p:sp>
        <p:nvSpPr>
          <p:cNvPr id="7" name="Google Shape;47;p33">
            <a:extLst>
              <a:ext uri="{FF2B5EF4-FFF2-40B4-BE49-F238E27FC236}">
                <a16:creationId xmlns:a16="http://schemas.microsoft.com/office/drawing/2014/main" id="{29125026-053C-8531-4343-46766633337B}"/>
              </a:ext>
            </a:extLst>
          </p:cNvPr>
          <p:cNvSpPr/>
          <p:nvPr userDrawn="1"/>
        </p:nvSpPr>
        <p:spPr>
          <a:xfrm>
            <a:off x="0" y="380553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Docker </a:t>
            </a:r>
            <a:r>
              <a:rPr lang="es-CO" sz="1800" b="0" i="0" u="none" strike="noStrike" cap="none" dirty="0" err="1">
                <a:solidFill>
                  <a:schemeClr val="lt1"/>
                </a:solidFill>
                <a:latin typeface="Calibri"/>
                <a:ea typeface="Calibri"/>
                <a:cs typeface="Calibri"/>
                <a:sym typeface="Calibri"/>
              </a:rPr>
              <a:t>Swarm</a:t>
            </a:r>
            <a:endParaRPr lang="es-CO" sz="1400" b="0" i="0" u="none" strike="noStrike" cap="none" dirty="0">
              <a:solidFill>
                <a:srgbClr val="000000"/>
              </a:solidFill>
              <a:latin typeface="Arial"/>
              <a:ea typeface="Arial"/>
              <a:cs typeface="Arial"/>
              <a:sym typeface="Arial"/>
            </a:endParaRPr>
          </a:p>
        </p:txBody>
      </p:sp>
      <p:sp>
        <p:nvSpPr>
          <p:cNvPr id="8" name="Google Shape;48;p33">
            <a:extLst>
              <a:ext uri="{FF2B5EF4-FFF2-40B4-BE49-F238E27FC236}">
                <a16:creationId xmlns:a16="http://schemas.microsoft.com/office/drawing/2014/main" id="{5722462A-30FB-C915-E812-1B0A82C7190A}"/>
              </a:ext>
            </a:extLst>
          </p:cNvPr>
          <p:cNvSpPr/>
          <p:nvPr userDrawn="1"/>
        </p:nvSpPr>
        <p:spPr>
          <a:xfrm>
            <a:off x="-11791" y="5264318"/>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Google Shape;47;p33">
            <a:extLst>
              <a:ext uri="{FF2B5EF4-FFF2-40B4-BE49-F238E27FC236}">
                <a16:creationId xmlns:a16="http://schemas.microsoft.com/office/drawing/2014/main" id="{152226F2-F209-65D9-B67B-A0AA2050C661}"/>
              </a:ext>
            </a:extLst>
          </p:cNvPr>
          <p:cNvSpPr/>
          <p:nvPr userDrawn="1"/>
        </p:nvSpPr>
        <p:spPr>
          <a:xfrm>
            <a:off x="-11791" y="4614439"/>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 </a:t>
            </a:r>
            <a:r>
              <a:rPr lang="es-CO" sz="1800" b="0" i="0" u="none" strike="noStrike" cap="none" dirty="0" err="1">
                <a:solidFill>
                  <a:schemeClr val="lt1"/>
                </a:solidFill>
                <a:latin typeface="Calibri"/>
                <a:ea typeface="Arial"/>
                <a:cs typeface="Calibri"/>
                <a:sym typeface="Calibri"/>
              </a:rPr>
              <a:t>service</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453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2" name="Google Shape;44;p33">
            <a:extLst>
              <a:ext uri="{FF2B5EF4-FFF2-40B4-BE49-F238E27FC236}">
                <a16:creationId xmlns:a16="http://schemas.microsoft.com/office/drawing/2014/main" id="{E3E38793-0266-3310-166F-7ECE707A1193}"/>
              </a:ext>
            </a:extLst>
          </p:cNvPr>
          <p:cNvSpPr/>
          <p:nvPr userDrawn="1"/>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6;p33">
            <a:extLst>
              <a:ext uri="{FF2B5EF4-FFF2-40B4-BE49-F238E27FC236}">
                <a16:creationId xmlns:a16="http://schemas.microsoft.com/office/drawing/2014/main" id="{0FEFDAA3-7714-0D87-A7D4-E29F9068EE28}"/>
              </a:ext>
            </a:extLst>
          </p:cNvPr>
          <p:cNvSpPr/>
          <p:nvPr userDrawn="1"/>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48;p33">
            <a:extLst>
              <a:ext uri="{FF2B5EF4-FFF2-40B4-BE49-F238E27FC236}">
                <a16:creationId xmlns:a16="http://schemas.microsoft.com/office/drawing/2014/main" id="{E7F91487-DA4E-BCED-BC44-BCEF343D0927}"/>
              </a:ext>
            </a:extLst>
          </p:cNvPr>
          <p:cNvSpPr/>
          <p:nvPr userDrawn="1"/>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3;p33">
            <a:extLst>
              <a:ext uri="{FF2B5EF4-FFF2-40B4-BE49-F238E27FC236}">
                <a16:creationId xmlns:a16="http://schemas.microsoft.com/office/drawing/2014/main" id="{35578EE6-9150-3B5D-DD5A-F0B23D3C83C2}"/>
              </a:ext>
            </a:extLst>
          </p:cNvPr>
          <p:cNvSpPr/>
          <p:nvPr userDrawn="1"/>
        </p:nvSpPr>
        <p:spPr>
          <a:xfrm>
            <a:off x="0" y="218065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6" name="Google Shape;45;p33">
            <a:extLst>
              <a:ext uri="{FF2B5EF4-FFF2-40B4-BE49-F238E27FC236}">
                <a16:creationId xmlns:a16="http://schemas.microsoft.com/office/drawing/2014/main" id="{726E4BD8-2952-385F-09AB-7AEA4F3674CE}"/>
              </a:ext>
            </a:extLst>
          </p:cNvPr>
          <p:cNvSpPr/>
          <p:nvPr userDrawn="1"/>
        </p:nvSpPr>
        <p:spPr>
          <a:xfrm>
            <a:off x="0" y="299708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Microservicios</a:t>
            </a:r>
            <a:endParaRPr sz="1400" b="0" i="0" u="none" strike="noStrike" cap="none" dirty="0">
              <a:solidFill>
                <a:srgbClr val="000000"/>
              </a:solidFill>
              <a:latin typeface="Arial"/>
              <a:ea typeface="Arial"/>
              <a:cs typeface="Arial"/>
              <a:sym typeface="Arial"/>
            </a:endParaRPr>
          </a:p>
        </p:txBody>
      </p:sp>
      <p:sp>
        <p:nvSpPr>
          <p:cNvPr id="7" name="Google Shape;47;p33">
            <a:extLst>
              <a:ext uri="{FF2B5EF4-FFF2-40B4-BE49-F238E27FC236}">
                <a16:creationId xmlns:a16="http://schemas.microsoft.com/office/drawing/2014/main" id="{92D6C397-ACF0-B674-78E8-09CE966A7C8B}"/>
              </a:ext>
            </a:extLst>
          </p:cNvPr>
          <p:cNvSpPr/>
          <p:nvPr userDrawn="1"/>
        </p:nvSpPr>
        <p:spPr>
          <a:xfrm>
            <a:off x="0" y="38055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Docker </a:t>
            </a:r>
            <a:r>
              <a:rPr lang="es-CO" sz="1800" b="0" i="0" u="none" strike="noStrike" cap="none" dirty="0" err="1">
                <a:solidFill>
                  <a:schemeClr val="lt1"/>
                </a:solidFill>
                <a:latin typeface="Calibri"/>
                <a:ea typeface="Calibri"/>
                <a:cs typeface="Calibri"/>
                <a:sym typeface="Calibri"/>
              </a:rPr>
              <a:t>Swarm</a:t>
            </a:r>
            <a:endParaRPr lang="es-CO" sz="1400" b="0" i="0" u="none" strike="noStrike" cap="none" dirty="0">
              <a:solidFill>
                <a:srgbClr val="000000"/>
              </a:solidFill>
              <a:latin typeface="Arial"/>
              <a:ea typeface="Arial"/>
              <a:cs typeface="Arial"/>
              <a:sym typeface="Arial"/>
            </a:endParaRPr>
          </a:p>
        </p:txBody>
      </p:sp>
      <p:sp>
        <p:nvSpPr>
          <p:cNvPr id="8" name="Google Shape;48;p33">
            <a:extLst>
              <a:ext uri="{FF2B5EF4-FFF2-40B4-BE49-F238E27FC236}">
                <a16:creationId xmlns:a16="http://schemas.microsoft.com/office/drawing/2014/main" id="{F45C8715-95B5-845D-63DF-3621B2D4F1E3}"/>
              </a:ext>
            </a:extLst>
          </p:cNvPr>
          <p:cNvSpPr/>
          <p:nvPr userDrawn="1"/>
        </p:nvSpPr>
        <p:spPr>
          <a:xfrm>
            <a:off x="-11791" y="5264318"/>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Google Shape;47;p33">
            <a:extLst>
              <a:ext uri="{FF2B5EF4-FFF2-40B4-BE49-F238E27FC236}">
                <a16:creationId xmlns:a16="http://schemas.microsoft.com/office/drawing/2014/main" id="{5BD4CA76-F122-9151-FE1F-C6EE2F9EADD5}"/>
              </a:ext>
            </a:extLst>
          </p:cNvPr>
          <p:cNvSpPr/>
          <p:nvPr userDrawn="1"/>
        </p:nvSpPr>
        <p:spPr>
          <a:xfrm>
            <a:off x="-11791" y="4614439"/>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 </a:t>
            </a:r>
            <a:r>
              <a:rPr lang="es-CO" sz="1800" b="0" i="0" u="none" strike="noStrike" cap="none" dirty="0" err="1">
                <a:solidFill>
                  <a:schemeClr val="lt1"/>
                </a:solidFill>
                <a:latin typeface="Calibri"/>
                <a:ea typeface="Arial"/>
                <a:cs typeface="Calibri"/>
                <a:sym typeface="Calibri"/>
              </a:rPr>
              <a:t>service</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0252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2" name="Google Shape;44;p33">
            <a:extLst>
              <a:ext uri="{FF2B5EF4-FFF2-40B4-BE49-F238E27FC236}">
                <a16:creationId xmlns:a16="http://schemas.microsoft.com/office/drawing/2014/main" id="{33D3F32A-C25F-BAC5-7434-92DFCA28D038}"/>
              </a:ext>
            </a:extLst>
          </p:cNvPr>
          <p:cNvSpPr/>
          <p:nvPr userDrawn="1"/>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6;p33">
            <a:extLst>
              <a:ext uri="{FF2B5EF4-FFF2-40B4-BE49-F238E27FC236}">
                <a16:creationId xmlns:a16="http://schemas.microsoft.com/office/drawing/2014/main" id="{826A27DB-50C0-FF63-6213-CBFD968B3BD9}"/>
              </a:ext>
            </a:extLst>
          </p:cNvPr>
          <p:cNvSpPr/>
          <p:nvPr userDrawn="1"/>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48;p33">
            <a:extLst>
              <a:ext uri="{FF2B5EF4-FFF2-40B4-BE49-F238E27FC236}">
                <a16:creationId xmlns:a16="http://schemas.microsoft.com/office/drawing/2014/main" id="{464D6550-3F4D-ED27-4B80-7A5F0C28C8B5}"/>
              </a:ext>
            </a:extLst>
          </p:cNvPr>
          <p:cNvSpPr/>
          <p:nvPr userDrawn="1"/>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3;p33">
            <a:extLst>
              <a:ext uri="{FF2B5EF4-FFF2-40B4-BE49-F238E27FC236}">
                <a16:creationId xmlns:a16="http://schemas.microsoft.com/office/drawing/2014/main" id="{4900346C-81C8-9309-BB49-AC74A560E91A}"/>
              </a:ext>
            </a:extLst>
          </p:cNvPr>
          <p:cNvSpPr/>
          <p:nvPr userDrawn="1"/>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Databases</a:t>
            </a:r>
            <a:endParaRPr sz="1400" b="0" i="0" u="none" strike="noStrike" cap="none" dirty="0">
              <a:solidFill>
                <a:srgbClr val="000000"/>
              </a:solidFill>
              <a:latin typeface="Arial"/>
              <a:ea typeface="Arial"/>
              <a:cs typeface="Arial"/>
              <a:sym typeface="Arial"/>
            </a:endParaRPr>
          </a:p>
        </p:txBody>
      </p:sp>
      <p:sp>
        <p:nvSpPr>
          <p:cNvPr id="6" name="Google Shape;45;p33">
            <a:extLst>
              <a:ext uri="{FF2B5EF4-FFF2-40B4-BE49-F238E27FC236}">
                <a16:creationId xmlns:a16="http://schemas.microsoft.com/office/drawing/2014/main" id="{F7202863-CF5C-46BA-F704-967DC8988795}"/>
              </a:ext>
            </a:extLst>
          </p:cNvPr>
          <p:cNvSpPr/>
          <p:nvPr userDrawn="1"/>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Fakers</a:t>
            </a:r>
            <a:endParaRPr sz="1400" b="0" i="0" u="none" strike="noStrike" cap="none" dirty="0">
              <a:solidFill>
                <a:srgbClr val="000000"/>
              </a:solidFill>
              <a:latin typeface="Arial"/>
              <a:ea typeface="Arial"/>
              <a:cs typeface="Arial"/>
              <a:sym typeface="Arial"/>
            </a:endParaRPr>
          </a:p>
        </p:txBody>
      </p:sp>
      <p:sp>
        <p:nvSpPr>
          <p:cNvPr id="7" name="Google Shape;47;p33">
            <a:extLst>
              <a:ext uri="{FF2B5EF4-FFF2-40B4-BE49-F238E27FC236}">
                <a16:creationId xmlns:a16="http://schemas.microsoft.com/office/drawing/2014/main" id="{3F2BE1D7-7D98-4896-8DE0-F97074A4EB00}"/>
              </a:ext>
            </a:extLst>
          </p:cNvPr>
          <p:cNvSpPr/>
          <p:nvPr userDrawn="1"/>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Modelos</a:t>
            </a:r>
            <a:endParaRPr lang="es-CO" sz="1400" b="0" i="0" u="none" strike="noStrike" cap="none" dirty="0">
              <a:solidFill>
                <a:srgbClr val="000000"/>
              </a:solidFill>
              <a:latin typeface="Arial"/>
              <a:ea typeface="Arial"/>
              <a:cs typeface="Arial"/>
              <a:sym typeface="Arial"/>
            </a:endParaRPr>
          </a:p>
        </p:txBody>
      </p:sp>
      <p:sp>
        <p:nvSpPr>
          <p:cNvPr id="8" name="Google Shape;48;p33">
            <a:extLst>
              <a:ext uri="{FF2B5EF4-FFF2-40B4-BE49-F238E27FC236}">
                <a16:creationId xmlns:a16="http://schemas.microsoft.com/office/drawing/2014/main" id="{74BAB066-7C20-579D-5BAF-9E2F5B3D86FE}"/>
              </a:ext>
            </a:extLst>
          </p:cNvPr>
          <p:cNvSpPr/>
          <p:nvPr userDrawn="1"/>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Google Shape;47;p33">
            <a:extLst>
              <a:ext uri="{FF2B5EF4-FFF2-40B4-BE49-F238E27FC236}">
                <a16:creationId xmlns:a16="http://schemas.microsoft.com/office/drawing/2014/main" id="{DDF1CFB1-2EB3-083C-6AB3-835D5E52E6CA}"/>
              </a:ext>
            </a:extLst>
          </p:cNvPr>
          <p:cNvSpPr/>
          <p:nvPr userDrawn="1"/>
        </p:nvSpPr>
        <p:spPr>
          <a:xfrm>
            <a:off x="0" y="457821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Relaciones</a:t>
            </a:r>
          </a:p>
        </p:txBody>
      </p:sp>
    </p:spTree>
    <p:extLst>
      <p:ext uri="{BB962C8B-B14F-4D97-AF65-F5344CB8AC3E}">
        <p14:creationId xmlns:p14="http://schemas.microsoft.com/office/powerpoint/2010/main" val="258154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80" r:id="rId4"/>
    <p:sldLayoutId id="2147483681" r:id="rId5"/>
    <p:sldLayoutId id="2147483682" r:id="rId6"/>
    <p:sldLayoutId id="2147483704" r:id="rId7"/>
    <p:sldLayoutId id="2147483683" r:id="rId8"/>
    <p:sldLayoutId id="2147483684" r:id="rId9"/>
    <p:sldLayoutId id="2147483699" r:id="rId10"/>
    <p:sldLayoutId id="2147483700" r:id="rId11"/>
    <p:sldLayoutId id="2147483701" r:id="rId12"/>
    <p:sldLayoutId id="2147483702" r:id="rId13"/>
    <p:sldLayoutId id="2147483703"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lITNAI_u9LE" TargetMode="External"/><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hyperlink" Target="https://github.com/dockersamples/example-voting-app/blob/master/docker-stack.y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dockersamples/example-voting-app" TargetMode="External"/><Relationship Id="rId2" Type="http://schemas.openxmlformats.org/officeDocument/2006/relationships/hyperlink" Target="https://www.digitalocean.com/community/tutorials/how-to-install-docker-compose-on-debian-10" TargetMode="Externa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hyperlink" Target="https://www.youtube.com/watch?v=-mL3zT1iIKw"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99AA55E-930A-A9F3-5A41-254D5003250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1636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BAE9F0-F50D-3086-9305-DFD5302C7736}"/>
              </a:ext>
            </a:extLst>
          </p:cNvPr>
          <p:cNvSpPr>
            <a:spLocks noGrp="1"/>
          </p:cNvSpPr>
          <p:nvPr>
            <p:ph type="title"/>
          </p:nvPr>
        </p:nvSpPr>
        <p:spPr/>
        <p:txBody>
          <a:bodyPr>
            <a:noAutofit/>
          </a:bodyPr>
          <a:lstStyle/>
          <a:p>
            <a:r>
              <a:rPr lang="en-US" sz="3600" dirty="0"/>
              <a:t>1) Small, and Focused on Doing One Thing Well</a:t>
            </a:r>
            <a:endParaRPr lang="es-CO" sz="3600" dirty="0"/>
          </a:p>
        </p:txBody>
      </p:sp>
      <p:sp>
        <p:nvSpPr>
          <p:cNvPr id="3" name="Marcador de texto 2">
            <a:extLst>
              <a:ext uri="{FF2B5EF4-FFF2-40B4-BE49-F238E27FC236}">
                <a16:creationId xmlns:a16="http://schemas.microsoft.com/office/drawing/2014/main" id="{EFD50D9F-5DC5-CBE4-EEB7-A9C792FFA8F2}"/>
              </a:ext>
            </a:extLst>
          </p:cNvPr>
          <p:cNvSpPr>
            <a:spLocks noGrp="1"/>
          </p:cNvSpPr>
          <p:nvPr>
            <p:ph type="body" idx="1"/>
          </p:nvPr>
        </p:nvSpPr>
        <p:spPr/>
        <p:txBody>
          <a:bodyPr>
            <a:normAutofit fontScale="77500" lnSpcReduction="20000"/>
          </a:bodyPr>
          <a:lstStyle/>
          <a:p>
            <a:pPr algn="just"/>
            <a:r>
              <a:rPr lang="en-US" sz="2800" dirty="0"/>
              <a:t>Codebases grow as we write code to add new features. </a:t>
            </a:r>
          </a:p>
          <a:p>
            <a:pPr algn="just"/>
            <a:r>
              <a:rPr lang="en-US" sz="2800" dirty="0"/>
              <a:t>Over time, it can be difficult to know where a change needs to be made because the codebase is so large. </a:t>
            </a:r>
          </a:p>
          <a:p>
            <a:pPr algn="just"/>
            <a:endParaRPr lang="en-US" sz="2800" dirty="0"/>
          </a:p>
          <a:p>
            <a:pPr marL="0" indent="0" algn="just">
              <a:buNone/>
            </a:pPr>
            <a:r>
              <a:rPr lang="es-CO" sz="2800" b="1" dirty="0" err="1"/>
              <a:t>How</a:t>
            </a:r>
            <a:r>
              <a:rPr lang="es-CO" sz="2800" b="1" dirty="0"/>
              <a:t> </a:t>
            </a:r>
            <a:r>
              <a:rPr lang="es-CO" sz="2800" b="1" dirty="0" err="1"/>
              <a:t>small</a:t>
            </a:r>
            <a:r>
              <a:rPr lang="es-CO" sz="2800" b="1" dirty="0"/>
              <a:t> </a:t>
            </a:r>
            <a:r>
              <a:rPr lang="es-CO" sz="2800" b="1" dirty="0" err="1"/>
              <a:t>is</a:t>
            </a:r>
            <a:r>
              <a:rPr lang="es-CO" sz="2800" b="1" dirty="0"/>
              <a:t> </a:t>
            </a:r>
            <a:r>
              <a:rPr lang="es-CO" sz="2800" b="1" dirty="0" err="1"/>
              <a:t>small</a:t>
            </a:r>
            <a:r>
              <a:rPr lang="es-CO" sz="2800" b="1" dirty="0"/>
              <a:t>?</a:t>
            </a:r>
          </a:p>
          <a:p>
            <a:pPr algn="just"/>
            <a:r>
              <a:rPr lang="en-US" sz="2800" dirty="0"/>
              <a:t>Giving a number for lines of code is problematic.</a:t>
            </a:r>
          </a:p>
          <a:p>
            <a:pPr algn="just"/>
            <a:endParaRPr lang="en-US" sz="2800" dirty="0"/>
          </a:p>
          <a:p>
            <a:pPr algn="just"/>
            <a:r>
              <a:rPr lang="en-US" sz="2800" dirty="0"/>
              <a:t>Jon Eaves at RealEstate.com.au in Australia </a:t>
            </a:r>
            <a:r>
              <a:rPr lang="en-US" sz="2800" b="1" dirty="0"/>
              <a:t>characterizes a microservice as something that could be rewritten in two weeks</a:t>
            </a:r>
            <a:r>
              <a:rPr lang="en-US" sz="2800" dirty="0"/>
              <a:t>.</a:t>
            </a:r>
          </a:p>
          <a:p>
            <a:pPr algn="just"/>
            <a:endParaRPr lang="en-US" sz="2800" dirty="0"/>
          </a:p>
          <a:p>
            <a:pPr algn="just"/>
            <a:r>
              <a:rPr lang="en-US" sz="2800" i="1" dirty="0"/>
              <a:t>“I nearly always ask the question who has a system that is too big and that you’d like to break down? Nearly everyone raises their hands. We seem to have a very good sense of what is too big, and so it could be argued that once a piece of code no longer feels too big, it’s probably small enough”. </a:t>
            </a:r>
            <a:endParaRPr lang="es-CO" sz="2800" i="1" dirty="0"/>
          </a:p>
        </p:txBody>
      </p:sp>
      <p:sp>
        <p:nvSpPr>
          <p:cNvPr id="4" name="Marcador de número de diapositiva 3">
            <a:extLst>
              <a:ext uri="{FF2B5EF4-FFF2-40B4-BE49-F238E27FC236}">
                <a16:creationId xmlns:a16="http://schemas.microsoft.com/office/drawing/2014/main" id="{A0DC4402-CE76-1A2F-3BD4-E6B80F2C57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a:p>
        </p:txBody>
      </p:sp>
    </p:spTree>
    <p:extLst>
      <p:ext uri="{BB962C8B-B14F-4D97-AF65-F5344CB8AC3E}">
        <p14:creationId xmlns:p14="http://schemas.microsoft.com/office/powerpoint/2010/main" val="371457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5D44A3-59D5-E120-7123-CFD2B7BD1700}"/>
              </a:ext>
            </a:extLst>
          </p:cNvPr>
          <p:cNvSpPr>
            <a:spLocks noGrp="1"/>
          </p:cNvSpPr>
          <p:nvPr>
            <p:ph type="title"/>
          </p:nvPr>
        </p:nvSpPr>
        <p:spPr/>
        <p:txBody>
          <a:bodyPr/>
          <a:lstStyle/>
          <a:p>
            <a:r>
              <a:rPr lang="es-CO" dirty="0"/>
              <a:t>2) </a:t>
            </a:r>
            <a:r>
              <a:rPr lang="es-CO" dirty="0" err="1"/>
              <a:t>Autonomous</a:t>
            </a:r>
            <a:endParaRPr lang="es-CO" dirty="0"/>
          </a:p>
        </p:txBody>
      </p:sp>
      <p:sp>
        <p:nvSpPr>
          <p:cNvPr id="3" name="Marcador de texto 2">
            <a:extLst>
              <a:ext uri="{FF2B5EF4-FFF2-40B4-BE49-F238E27FC236}">
                <a16:creationId xmlns:a16="http://schemas.microsoft.com/office/drawing/2014/main" id="{F75D2FE3-47A8-BEB8-E1B1-6E455E28876B}"/>
              </a:ext>
            </a:extLst>
          </p:cNvPr>
          <p:cNvSpPr>
            <a:spLocks noGrp="1"/>
          </p:cNvSpPr>
          <p:nvPr>
            <p:ph type="body" idx="1"/>
          </p:nvPr>
        </p:nvSpPr>
        <p:spPr/>
        <p:txBody>
          <a:bodyPr>
            <a:normAutofit fontScale="70000" lnSpcReduction="20000"/>
          </a:bodyPr>
          <a:lstStyle/>
          <a:p>
            <a:pPr algn="just"/>
            <a:r>
              <a:rPr lang="en-US" dirty="0"/>
              <a:t>Our microservice</a:t>
            </a:r>
            <a:r>
              <a:rPr lang="en-US" sz="2900" dirty="0"/>
              <a:t> is </a:t>
            </a:r>
            <a:r>
              <a:rPr lang="en-US" dirty="0"/>
              <a:t>a </a:t>
            </a:r>
            <a:r>
              <a:rPr lang="en-US" b="1" dirty="0"/>
              <a:t>separate entity</a:t>
            </a:r>
            <a:r>
              <a:rPr lang="en-US" dirty="0"/>
              <a:t>.</a:t>
            </a:r>
          </a:p>
          <a:p>
            <a:pPr algn="just"/>
            <a:endParaRPr lang="en-US" dirty="0"/>
          </a:p>
          <a:p>
            <a:pPr algn="just"/>
            <a:r>
              <a:rPr lang="en-US" dirty="0"/>
              <a:t>It might be deployed as an isolated service on a platform as a service (PAAS), or it might be its own operating system process.</a:t>
            </a:r>
          </a:p>
          <a:p>
            <a:pPr algn="just"/>
            <a:endParaRPr lang="en-US" dirty="0"/>
          </a:p>
          <a:p>
            <a:pPr algn="just"/>
            <a:r>
              <a:rPr lang="en-US" dirty="0"/>
              <a:t>We try to </a:t>
            </a:r>
            <a:r>
              <a:rPr lang="en-US" b="1" dirty="0"/>
              <a:t>avoid packing multiple services onto the same machine</a:t>
            </a:r>
            <a:r>
              <a:rPr lang="en-US" dirty="0"/>
              <a:t>, although the definition of machine in today’s world is pretty hazy!</a:t>
            </a:r>
          </a:p>
          <a:p>
            <a:pPr algn="just"/>
            <a:endParaRPr lang="en-US" dirty="0"/>
          </a:p>
          <a:p>
            <a:pPr algn="just"/>
            <a:r>
              <a:rPr lang="en-US" dirty="0"/>
              <a:t>All communication between the services themselves are via </a:t>
            </a:r>
            <a:r>
              <a:rPr lang="en-US" b="1" dirty="0"/>
              <a:t>network calls</a:t>
            </a:r>
            <a:r>
              <a:rPr lang="en-US" dirty="0"/>
              <a:t>.</a:t>
            </a:r>
          </a:p>
          <a:p>
            <a:pPr algn="just"/>
            <a:endParaRPr lang="en-US" dirty="0"/>
          </a:p>
          <a:p>
            <a:pPr algn="just"/>
            <a:r>
              <a:rPr lang="en-US" dirty="0"/>
              <a:t>These services need to be able to </a:t>
            </a:r>
            <a:r>
              <a:rPr lang="en-US" b="1" dirty="0"/>
              <a:t>change independently of each other</a:t>
            </a:r>
            <a:r>
              <a:rPr lang="en-US" dirty="0"/>
              <a:t>, and be deployed by themselves without requiring consumers to change.</a:t>
            </a:r>
          </a:p>
          <a:p>
            <a:pPr algn="just"/>
            <a:endParaRPr lang="en-US" dirty="0"/>
          </a:p>
          <a:p>
            <a:pPr algn="just"/>
            <a:r>
              <a:rPr lang="en-US" dirty="0"/>
              <a:t>Our service exposes an application programming interface (</a:t>
            </a:r>
            <a:r>
              <a:rPr lang="en-US" b="1" dirty="0"/>
              <a:t>API</a:t>
            </a:r>
            <a:r>
              <a:rPr lang="en-US" dirty="0"/>
              <a:t>), and collaborating services communicate with us via those APIs.</a:t>
            </a:r>
            <a:endParaRPr lang="es-CO" dirty="0"/>
          </a:p>
        </p:txBody>
      </p:sp>
      <p:sp>
        <p:nvSpPr>
          <p:cNvPr id="4" name="Marcador de número de diapositiva 3">
            <a:extLst>
              <a:ext uri="{FF2B5EF4-FFF2-40B4-BE49-F238E27FC236}">
                <a16:creationId xmlns:a16="http://schemas.microsoft.com/office/drawing/2014/main" id="{ACA9BED0-8839-E659-AC73-D735524419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spTree>
    <p:extLst>
      <p:ext uri="{BB962C8B-B14F-4D97-AF65-F5344CB8AC3E}">
        <p14:creationId xmlns:p14="http://schemas.microsoft.com/office/powerpoint/2010/main" val="317429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2811F-B3D5-C1F8-580E-5A24ED95CBE2}"/>
              </a:ext>
            </a:extLst>
          </p:cNvPr>
          <p:cNvSpPr>
            <a:spLocks noGrp="1"/>
          </p:cNvSpPr>
          <p:nvPr>
            <p:ph type="title"/>
          </p:nvPr>
        </p:nvSpPr>
        <p:spPr>
          <a:xfrm>
            <a:off x="2765252" y="448210"/>
            <a:ext cx="8069896" cy="3206931"/>
          </a:xfrm>
        </p:spPr>
        <p:txBody>
          <a:bodyPr>
            <a:normAutofit/>
          </a:bodyPr>
          <a:lstStyle/>
          <a:p>
            <a:r>
              <a:rPr lang="en-US" sz="5400" dirty="0"/>
              <a:t>Key benefits of microservices</a:t>
            </a:r>
            <a:r>
              <a:rPr lang="es-CO" sz="5400" dirty="0"/>
              <a:t>?</a:t>
            </a:r>
          </a:p>
        </p:txBody>
      </p:sp>
      <p:sp>
        <p:nvSpPr>
          <p:cNvPr id="4" name="Marcador de número de diapositiva 3">
            <a:extLst>
              <a:ext uri="{FF2B5EF4-FFF2-40B4-BE49-F238E27FC236}">
                <a16:creationId xmlns:a16="http://schemas.microsoft.com/office/drawing/2014/main" id="{B973550E-49C9-73AC-A88F-CF912DDF0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12</a:t>
            </a:fld>
            <a:endParaRPr lang="es-CO"/>
          </a:p>
        </p:txBody>
      </p:sp>
      <p:pic>
        <p:nvPicPr>
          <p:cNvPr id="5" name="Imagen 4">
            <a:extLst>
              <a:ext uri="{FF2B5EF4-FFF2-40B4-BE49-F238E27FC236}">
                <a16:creationId xmlns:a16="http://schemas.microsoft.com/office/drawing/2014/main" id="{D3633130-2A6F-9FFC-8471-BABA46F8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622" y="3172038"/>
            <a:ext cx="2933114" cy="2933114"/>
          </a:xfrm>
          <a:prstGeom prst="rect">
            <a:avLst/>
          </a:prstGeom>
        </p:spPr>
      </p:pic>
    </p:spTree>
    <p:extLst>
      <p:ext uri="{BB962C8B-B14F-4D97-AF65-F5344CB8AC3E}">
        <p14:creationId xmlns:p14="http://schemas.microsoft.com/office/powerpoint/2010/main" val="2502301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C05851D-A1D3-8A55-85E1-F96308E4A693}"/>
              </a:ext>
            </a:extLst>
          </p:cNvPr>
          <p:cNvSpPr>
            <a:spLocks noGrp="1"/>
          </p:cNvSpPr>
          <p:nvPr>
            <p:ph type="title"/>
          </p:nvPr>
        </p:nvSpPr>
        <p:spPr/>
        <p:txBody>
          <a:bodyPr/>
          <a:lstStyle/>
          <a:p>
            <a:r>
              <a:rPr lang="es-CO" dirty="0"/>
              <a:t>1) </a:t>
            </a:r>
            <a:r>
              <a:rPr lang="es-CO" dirty="0" err="1"/>
              <a:t>Technology</a:t>
            </a:r>
            <a:r>
              <a:rPr lang="es-CO" dirty="0"/>
              <a:t> </a:t>
            </a:r>
            <a:r>
              <a:rPr lang="es-CO" dirty="0" err="1"/>
              <a:t>Heterogeneity</a:t>
            </a:r>
            <a:endParaRPr lang="es-CO" dirty="0"/>
          </a:p>
        </p:txBody>
      </p:sp>
      <p:sp>
        <p:nvSpPr>
          <p:cNvPr id="8" name="Marcador de texto 7">
            <a:extLst>
              <a:ext uri="{FF2B5EF4-FFF2-40B4-BE49-F238E27FC236}">
                <a16:creationId xmlns:a16="http://schemas.microsoft.com/office/drawing/2014/main" id="{7E5D2A7D-7886-4AD0-427B-5B3284BE74E1}"/>
              </a:ext>
            </a:extLst>
          </p:cNvPr>
          <p:cNvSpPr>
            <a:spLocks noGrp="1"/>
          </p:cNvSpPr>
          <p:nvPr>
            <p:ph type="body" idx="1"/>
          </p:nvPr>
        </p:nvSpPr>
        <p:spPr/>
        <p:txBody>
          <a:bodyPr>
            <a:normAutofit/>
          </a:bodyPr>
          <a:lstStyle/>
          <a:p>
            <a:pPr algn="just"/>
            <a:r>
              <a:rPr lang="en-US" sz="2200" dirty="0"/>
              <a:t>With a system composed of multiple, collaborating services, we can decide to use different technologies inside each one.</a:t>
            </a:r>
          </a:p>
          <a:p>
            <a:pPr algn="just"/>
            <a:r>
              <a:rPr lang="en-US" sz="2200" dirty="0"/>
              <a:t>If one part of our system needs to improve its performance, we might decide to use a different technology stack that is better able to achieve the performance levels required.</a:t>
            </a:r>
            <a:endParaRPr lang="es-CO" sz="2200" dirty="0"/>
          </a:p>
        </p:txBody>
      </p:sp>
      <p:sp>
        <p:nvSpPr>
          <p:cNvPr id="4" name="Marcador de número de diapositiva 3">
            <a:extLst>
              <a:ext uri="{FF2B5EF4-FFF2-40B4-BE49-F238E27FC236}">
                <a16:creationId xmlns:a16="http://schemas.microsoft.com/office/drawing/2014/main" id="{0C661F61-223D-28B9-752E-F2D36869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pic>
        <p:nvPicPr>
          <p:cNvPr id="2" name="Imagen 1">
            <a:extLst>
              <a:ext uri="{FF2B5EF4-FFF2-40B4-BE49-F238E27FC236}">
                <a16:creationId xmlns:a16="http://schemas.microsoft.com/office/drawing/2014/main" id="{8F69B7EF-8414-0BD3-5838-0DC882E51DE0}"/>
              </a:ext>
            </a:extLst>
          </p:cNvPr>
          <p:cNvPicPr>
            <a:picLocks noChangeAspect="1"/>
          </p:cNvPicPr>
          <p:nvPr/>
        </p:nvPicPr>
        <p:blipFill>
          <a:blip r:embed="rId2"/>
          <a:stretch>
            <a:fillRect/>
          </a:stretch>
        </p:blipFill>
        <p:spPr>
          <a:xfrm>
            <a:off x="4018708" y="3742509"/>
            <a:ext cx="5782588" cy="2709615"/>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553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7F1FE1-E88F-FAE6-46B8-550F55990D10}"/>
              </a:ext>
            </a:extLst>
          </p:cNvPr>
          <p:cNvSpPr>
            <a:spLocks noGrp="1"/>
          </p:cNvSpPr>
          <p:nvPr>
            <p:ph type="title"/>
          </p:nvPr>
        </p:nvSpPr>
        <p:spPr/>
        <p:txBody>
          <a:bodyPr/>
          <a:lstStyle/>
          <a:p>
            <a:r>
              <a:rPr lang="es-CO" dirty="0"/>
              <a:t>2) </a:t>
            </a:r>
            <a:r>
              <a:rPr lang="es-CO" dirty="0" err="1"/>
              <a:t>Resilience</a:t>
            </a:r>
            <a:endParaRPr lang="es-CO" dirty="0"/>
          </a:p>
        </p:txBody>
      </p:sp>
      <p:sp>
        <p:nvSpPr>
          <p:cNvPr id="3" name="Marcador de texto 2">
            <a:extLst>
              <a:ext uri="{FF2B5EF4-FFF2-40B4-BE49-F238E27FC236}">
                <a16:creationId xmlns:a16="http://schemas.microsoft.com/office/drawing/2014/main" id="{E032ACDF-DEBA-7DD9-F2E2-A11F8FE2ED77}"/>
              </a:ext>
            </a:extLst>
          </p:cNvPr>
          <p:cNvSpPr>
            <a:spLocks noGrp="1"/>
          </p:cNvSpPr>
          <p:nvPr>
            <p:ph type="body" idx="1"/>
          </p:nvPr>
        </p:nvSpPr>
        <p:spPr/>
        <p:txBody>
          <a:bodyPr>
            <a:normAutofit/>
          </a:bodyPr>
          <a:lstStyle/>
          <a:p>
            <a:pPr algn="just"/>
            <a:r>
              <a:rPr lang="en-US" sz="2200" dirty="0"/>
              <a:t>In a monolithic service, if the service fails, everything stops working.</a:t>
            </a:r>
          </a:p>
          <a:p>
            <a:pPr algn="just"/>
            <a:r>
              <a:rPr lang="en-US" sz="2200" dirty="0"/>
              <a:t>However, with microservices if one component (service) fails, that failure doesn’t cascade, and you can isolate the problem and the rest of the system can carry on working.</a:t>
            </a:r>
            <a:endParaRPr lang="es-CO" sz="2200" dirty="0"/>
          </a:p>
        </p:txBody>
      </p:sp>
      <p:sp>
        <p:nvSpPr>
          <p:cNvPr id="4" name="Marcador de número de diapositiva 3">
            <a:extLst>
              <a:ext uri="{FF2B5EF4-FFF2-40B4-BE49-F238E27FC236}">
                <a16:creationId xmlns:a16="http://schemas.microsoft.com/office/drawing/2014/main" id="{E2DD4F95-B6BD-C3B0-D954-86EB92F35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14</a:t>
            </a:fld>
            <a:endParaRPr lang="es-CO"/>
          </a:p>
        </p:txBody>
      </p:sp>
      <p:pic>
        <p:nvPicPr>
          <p:cNvPr id="5" name="Imagen 4">
            <a:extLst>
              <a:ext uri="{FF2B5EF4-FFF2-40B4-BE49-F238E27FC236}">
                <a16:creationId xmlns:a16="http://schemas.microsoft.com/office/drawing/2014/main" id="{1FB23C68-B3CC-2995-CF23-4F6EF78EACBB}"/>
              </a:ext>
            </a:extLst>
          </p:cNvPr>
          <p:cNvPicPr>
            <a:picLocks noChangeAspect="1"/>
          </p:cNvPicPr>
          <p:nvPr/>
        </p:nvPicPr>
        <p:blipFill>
          <a:blip r:embed="rId2"/>
          <a:stretch>
            <a:fillRect/>
          </a:stretch>
        </p:blipFill>
        <p:spPr>
          <a:xfrm>
            <a:off x="5112413" y="3429000"/>
            <a:ext cx="3595178" cy="27771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4613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B8D1A6-EF3C-EB8D-AA38-B81BC9FD4FE8}"/>
              </a:ext>
            </a:extLst>
          </p:cNvPr>
          <p:cNvSpPr>
            <a:spLocks noGrp="1"/>
          </p:cNvSpPr>
          <p:nvPr>
            <p:ph type="title"/>
          </p:nvPr>
        </p:nvSpPr>
        <p:spPr/>
        <p:txBody>
          <a:bodyPr/>
          <a:lstStyle/>
          <a:p>
            <a:r>
              <a:rPr lang="es-CO" dirty="0"/>
              <a:t>3) </a:t>
            </a:r>
            <a:r>
              <a:rPr lang="es-CO" dirty="0" err="1"/>
              <a:t>Scaling</a:t>
            </a:r>
            <a:endParaRPr lang="es-CO" dirty="0"/>
          </a:p>
        </p:txBody>
      </p:sp>
      <p:sp>
        <p:nvSpPr>
          <p:cNvPr id="3" name="Marcador de texto 2">
            <a:extLst>
              <a:ext uri="{FF2B5EF4-FFF2-40B4-BE49-F238E27FC236}">
                <a16:creationId xmlns:a16="http://schemas.microsoft.com/office/drawing/2014/main" id="{BD168753-38D5-93E1-60F7-E9BCE9745CD2}"/>
              </a:ext>
            </a:extLst>
          </p:cNvPr>
          <p:cNvSpPr>
            <a:spLocks noGrp="1"/>
          </p:cNvSpPr>
          <p:nvPr>
            <p:ph type="body" idx="1"/>
          </p:nvPr>
        </p:nvSpPr>
        <p:spPr/>
        <p:txBody>
          <a:bodyPr>
            <a:normAutofit/>
          </a:bodyPr>
          <a:lstStyle/>
          <a:p>
            <a:r>
              <a:rPr lang="en-US" sz="2400" dirty="0"/>
              <a:t>With a large, monolithic service, we have to scale everything together.</a:t>
            </a:r>
          </a:p>
          <a:p>
            <a:r>
              <a:rPr lang="en-US" sz="2400" dirty="0"/>
              <a:t>With smaller services, we can just scale those services that need scaling.</a:t>
            </a:r>
            <a:endParaRPr lang="es-CO" sz="2400" dirty="0"/>
          </a:p>
        </p:txBody>
      </p:sp>
      <p:sp>
        <p:nvSpPr>
          <p:cNvPr id="4" name="Marcador de número de diapositiva 3">
            <a:extLst>
              <a:ext uri="{FF2B5EF4-FFF2-40B4-BE49-F238E27FC236}">
                <a16:creationId xmlns:a16="http://schemas.microsoft.com/office/drawing/2014/main" id="{FC88A68F-C179-9F8A-0FB0-E1018A5EEA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pic>
        <p:nvPicPr>
          <p:cNvPr id="5" name="Imagen 4">
            <a:extLst>
              <a:ext uri="{FF2B5EF4-FFF2-40B4-BE49-F238E27FC236}">
                <a16:creationId xmlns:a16="http://schemas.microsoft.com/office/drawing/2014/main" id="{E13DFFA0-0EF4-6AD8-5D3E-896969C8B78C}"/>
              </a:ext>
            </a:extLst>
          </p:cNvPr>
          <p:cNvPicPr>
            <a:picLocks noChangeAspect="1"/>
          </p:cNvPicPr>
          <p:nvPr/>
        </p:nvPicPr>
        <p:blipFill>
          <a:blip r:embed="rId2"/>
          <a:stretch>
            <a:fillRect/>
          </a:stretch>
        </p:blipFill>
        <p:spPr>
          <a:xfrm>
            <a:off x="3949143" y="2821858"/>
            <a:ext cx="5921717" cy="35530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2389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EA1A56E-6826-206B-1637-32F2FA984C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sp>
        <p:nvSpPr>
          <p:cNvPr id="5" name="Título 1">
            <a:extLst>
              <a:ext uri="{FF2B5EF4-FFF2-40B4-BE49-F238E27FC236}">
                <a16:creationId xmlns:a16="http://schemas.microsoft.com/office/drawing/2014/main" id="{5E078473-1D81-0958-DE00-562070142184}"/>
              </a:ext>
            </a:extLst>
          </p:cNvPr>
          <p:cNvSpPr>
            <a:spLocks noGrp="1"/>
          </p:cNvSpPr>
          <p:nvPr>
            <p:ph type="title"/>
          </p:nvPr>
        </p:nvSpPr>
        <p:spPr>
          <a:xfrm>
            <a:off x="2076994" y="222069"/>
            <a:ext cx="9666016" cy="1018902"/>
          </a:xfrm>
        </p:spPr>
        <p:txBody>
          <a:bodyPr/>
          <a:lstStyle/>
          <a:p>
            <a:r>
              <a:rPr lang="es-CO" dirty="0"/>
              <a:t>4) </a:t>
            </a:r>
            <a:r>
              <a:rPr lang="es-CO" dirty="0" err="1"/>
              <a:t>Ease</a:t>
            </a:r>
            <a:r>
              <a:rPr lang="es-CO" dirty="0"/>
              <a:t> </a:t>
            </a:r>
            <a:r>
              <a:rPr lang="es-CO" dirty="0" err="1"/>
              <a:t>of</a:t>
            </a:r>
            <a:r>
              <a:rPr lang="es-CO" dirty="0"/>
              <a:t> </a:t>
            </a:r>
            <a:r>
              <a:rPr lang="es-CO" dirty="0" err="1"/>
              <a:t>Deployment</a:t>
            </a:r>
            <a:endParaRPr lang="es-CO" dirty="0"/>
          </a:p>
        </p:txBody>
      </p:sp>
      <p:sp>
        <p:nvSpPr>
          <p:cNvPr id="6" name="Marcador de contenido 2">
            <a:extLst>
              <a:ext uri="{FF2B5EF4-FFF2-40B4-BE49-F238E27FC236}">
                <a16:creationId xmlns:a16="http://schemas.microsoft.com/office/drawing/2014/main" id="{68EA2478-C69A-4CA4-9B96-E01BBF0D9E28}"/>
              </a:ext>
            </a:extLst>
          </p:cNvPr>
          <p:cNvSpPr txBox="1">
            <a:spLocks/>
          </p:cNvSpPr>
          <p:nvPr/>
        </p:nvSpPr>
        <p:spPr>
          <a:xfrm>
            <a:off x="2076994" y="1410789"/>
            <a:ext cx="9666016" cy="2018211"/>
          </a:xfrm>
          <a:prstGeom prst="rect">
            <a:avLst/>
          </a:prstGeom>
          <a:noFill/>
          <a:ln>
            <a:noFill/>
          </a:ln>
        </p:spPr>
        <p:txBody>
          <a:bodyPr spcFirstLastPara="1" vert="horz" wrap="square" lIns="91425" tIns="45700" rIns="91425" bIns="45700" rtlCol="0" anchor="t" anchorCtr="0">
            <a:normAutofit/>
          </a:bodyPr>
          <a:lstStyle>
            <a:lvl1pPr marL="457200" lvl="0" indent="-381000" algn="just"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r>
              <a:rPr lang="en-US" sz="2200" dirty="0"/>
              <a:t>A one-line change to a million-line-long monolithic application requires the whole application to be deployed in order to release the change.</a:t>
            </a:r>
          </a:p>
          <a:p>
            <a:r>
              <a:rPr lang="en-US" sz="2200" dirty="0"/>
              <a:t>With microservices, we can make a change to a single service and deploy it independently of the rest of the system.</a:t>
            </a:r>
            <a:endParaRPr lang="es-CO" sz="2200" dirty="0"/>
          </a:p>
        </p:txBody>
      </p:sp>
      <p:sp>
        <p:nvSpPr>
          <p:cNvPr id="7" name="Título 1">
            <a:extLst>
              <a:ext uri="{FF2B5EF4-FFF2-40B4-BE49-F238E27FC236}">
                <a16:creationId xmlns:a16="http://schemas.microsoft.com/office/drawing/2014/main" id="{7BF7A6EB-E26B-25CE-A03F-31DD3494EE02}"/>
              </a:ext>
            </a:extLst>
          </p:cNvPr>
          <p:cNvSpPr txBox="1">
            <a:spLocks/>
          </p:cNvSpPr>
          <p:nvPr/>
        </p:nvSpPr>
        <p:spPr>
          <a:xfrm>
            <a:off x="2076994" y="3235124"/>
            <a:ext cx="9666016" cy="1018902"/>
          </a:xfrm>
          <a:prstGeom prst="rect">
            <a:avLst/>
          </a:prstGeom>
          <a:noFill/>
          <a:ln>
            <a:noFill/>
          </a:ln>
        </p:spPr>
        <p:txBody>
          <a:bodyPr spcFirstLastPara="1" vert="horz" wrap="square" lIns="91425" tIns="45700" rIns="91425" bIns="45700" rtlCol="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nSpc>
                <a:spcPct val="100000"/>
              </a:lnSpc>
              <a:spcBef>
                <a:spcPts val="0"/>
              </a:spcBef>
              <a:spcAft>
                <a:spcPts val="0"/>
              </a:spcAft>
              <a:buSzPts val="1400"/>
              <a:buNone/>
            </a:lvl2pPr>
            <a:lvl3pPr lvl="2">
              <a:lnSpc>
                <a:spcPct val="100000"/>
              </a:lnSpc>
              <a:spcBef>
                <a:spcPts val="0"/>
              </a:spcBef>
              <a:spcAft>
                <a:spcPts val="0"/>
              </a:spcAft>
              <a:buSzPts val="1400"/>
              <a:buNone/>
            </a:lvl3pPr>
            <a:lvl4pPr lvl="3">
              <a:lnSpc>
                <a:spcPct val="100000"/>
              </a:lnSpc>
              <a:spcBef>
                <a:spcPts val="0"/>
              </a:spcBef>
              <a:spcAft>
                <a:spcPts val="0"/>
              </a:spcAft>
              <a:buSzPts val="1400"/>
              <a:buNone/>
            </a:lvl4pPr>
            <a:lvl5pPr lvl="4">
              <a:lnSpc>
                <a:spcPct val="100000"/>
              </a:lnSpc>
              <a:spcBef>
                <a:spcPts val="0"/>
              </a:spcBef>
              <a:spcAft>
                <a:spcPts val="0"/>
              </a:spcAft>
              <a:buSzPts val="1400"/>
              <a:buNone/>
            </a:lvl5pPr>
            <a:lvl6pPr lvl="5">
              <a:lnSpc>
                <a:spcPct val="100000"/>
              </a:lnSpc>
              <a:spcBef>
                <a:spcPts val="0"/>
              </a:spcBef>
              <a:spcAft>
                <a:spcPts val="0"/>
              </a:spcAft>
              <a:buSzPts val="1400"/>
              <a:buNone/>
            </a:lvl6pPr>
            <a:lvl7pPr lvl="6">
              <a:lnSpc>
                <a:spcPct val="100000"/>
              </a:lnSpc>
              <a:spcBef>
                <a:spcPts val="0"/>
              </a:spcBef>
              <a:spcAft>
                <a:spcPts val="0"/>
              </a:spcAft>
              <a:buSzPts val="1400"/>
              <a:buNone/>
            </a:lvl7pPr>
            <a:lvl8pPr lvl="7">
              <a:lnSpc>
                <a:spcPct val="100000"/>
              </a:lnSpc>
              <a:spcBef>
                <a:spcPts val="0"/>
              </a:spcBef>
              <a:spcAft>
                <a:spcPts val="0"/>
              </a:spcAft>
              <a:buSzPts val="1400"/>
              <a:buNone/>
            </a:lvl8pPr>
            <a:lvl9pPr lvl="8">
              <a:lnSpc>
                <a:spcPct val="100000"/>
              </a:lnSpc>
              <a:spcBef>
                <a:spcPts val="0"/>
              </a:spcBef>
              <a:spcAft>
                <a:spcPts val="0"/>
              </a:spcAft>
              <a:buSzPts val="1400"/>
              <a:buNone/>
            </a:lvl9pPr>
          </a:lstStyle>
          <a:p>
            <a:r>
              <a:rPr lang="es-CO" dirty="0"/>
              <a:t>5) </a:t>
            </a:r>
            <a:r>
              <a:rPr lang="es-CO" dirty="0" err="1"/>
              <a:t>Composability</a:t>
            </a:r>
            <a:endParaRPr lang="es-CO" dirty="0"/>
          </a:p>
        </p:txBody>
      </p:sp>
      <p:sp>
        <p:nvSpPr>
          <p:cNvPr id="8" name="Marcador de contenido 2">
            <a:extLst>
              <a:ext uri="{FF2B5EF4-FFF2-40B4-BE49-F238E27FC236}">
                <a16:creationId xmlns:a16="http://schemas.microsoft.com/office/drawing/2014/main" id="{6FDF9B9A-E0FB-65F9-6CC4-1CBE0CBCEF1D}"/>
              </a:ext>
            </a:extLst>
          </p:cNvPr>
          <p:cNvSpPr txBox="1">
            <a:spLocks/>
          </p:cNvSpPr>
          <p:nvPr/>
        </p:nvSpPr>
        <p:spPr>
          <a:xfrm>
            <a:off x="2076994" y="4423844"/>
            <a:ext cx="9666016" cy="201821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00000"/>
              <a:buFont typeface="Arial"/>
              <a:buChar char="•"/>
              <a:defRPr sz="2400" kern="1200" cap="none">
                <a:solidFill>
                  <a:schemeClr val="tx1"/>
                </a:solidFill>
                <a:effectLst/>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spcAft>
                <a:spcPts val="600"/>
              </a:spcAft>
              <a:buClr>
                <a:schemeClr val="accent1">
                  <a:lumMod val="75000"/>
                </a:schemeClr>
              </a:buClr>
              <a:buSzPct val="100000"/>
              <a:buFont typeface="Arial"/>
              <a:buChar char="•"/>
              <a:defRPr sz="2000" kern="1200" cap="none">
                <a:solidFill>
                  <a:schemeClr val="tx1"/>
                </a:solidFill>
                <a:effectLst/>
                <a:latin typeface="Calibri" panose="020F0502020204030204" pitchFamily="34" charset="0"/>
                <a:ea typeface="+mn-ea"/>
                <a:cs typeface="Calibri" panose="020F0502020204030204" pitchFamily="34" charset="0"/>
              </a:defRPr>
            </a:lvl2pPr>
            <a:lvl3pPr marL="1200150" indent="-285750" algn="l" defTabSz="457200" rtl="0" eaLnBrk="1" latinLnBrk="0" hangingPunct="1">
              <a:spcBef>
                <a:spcPct val="20000"/>
              </a:spcBef>
              <a:spcAft>
                <a:spcPts val="600"/>
              </a:spcAft>
              <a:buClr>
                <a:schemeClr val="accent1">
                  <a:lumMod val="75000"/>
                </a:schemeClr>
              </a:buClr>
              <a:buSzPct val="100000"/>
              <a:buFont typeface="Arial"/>
              <a:buChar char="•"/>
              <a:defRPr sz="1800" kern="1200" cap="none">
                <a:solidFill>
                  <a:schemeClr val="tx1"/>
                </a:solidFill>
                <a:effectLst/>
                <a:latin typeface="Calibri" panose="020F0502020204030204" pitchFamily="34" charset="0"/>
                <a:ea typeface="+mn-ea"/>
                <a:cs typeface="Calibri" panose="020F0502020204030204" pitchFamily="34" charset="0"/>
              </a:defRPr>
            </a:lvl3pPr>
            <a:lvl4pPr marL="1543050" indent="-171450" algn="l" defTabSz="457200" rtl="0" eaLnBrk="1" latinLnBrk="0" hangingPunct="1">
              <a:spcBef>
                <a:spcPct val="20000"/>
              </a:spcBef>
              <a:spcAft>
                <a:spcPts val="600"/>
              </a:spcAft>
              <a:buClr>
                <a:schemeClr val="accent1">
                  <a:lumMod val="75000"/>
                </a:schemeClr>
              </a:buClr>
              <a:buSzPct val="100000"/>
              <a:buFont typeface="Arial"/>
              <a:buChar char="•"/>
              <a:defRPr sz="1600" kern="1200" cap="none">
                <a:solidFill>
                  <a:schemeClr val="tx1"/>
                </a:solidFill>
                <a:effectLst/>
                <a:latin typeface="Calibri" panose="020F0502020204030204" pitchFamily="34" charset="0"/>
                <a:ea typeface="+mn-ea"/>
                <a:cs typeface="Calibri" panose="020F0502020204030204" pitchFamily="34" charset="0"/>
              </a:defRPr>
            </a:lvl4pPr>
            <a:lvl5pPr marL="2000250" indent="-171450" algn="l" defTabSz="457200" rtl="0" eaLnBrk="1" latinLnBrk="0" hangingPunct="1">
              <a:spcBef>
                <a:spcPct val="20000"/>
              </a:spcBef>
              <a:spcAft>
                <a:spcPts val="600"/>
              </a:spcAft>
              <a:buClr>
                <a:schemeClr val="accent1">
                  <a:lumMod val="75000"/>
                </a:schemeClr>
              </a:buClr>
              <a:buSzPct val="100000"/>
              <a:buFont typeface="Arial"/>
              <a:buChar char="•"/>
              <a:defRPr sz="1400" kern="1200" cap="none">
                <a:solidFill>
                  <a:schemeClr val="tx1"/>
                </a:solidFill>
                <a:effectLst/>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n-US" sz="2200" dirty="0"/>
              <a:t>One of the key promises of distributed systems and service-oriented architectures is that we open up opportunities for reuse of functionality.</a:t>
            </a:r>
          </a:p>
          <a:p>
            <a:pPr algn="just"/>
            <a:r>
              <a:rPr lang="en-US" sz="2200" dirty="0"/>
              <a:t>With microservices, we allow for our functionality to be consumed in different ways for different purposes.</a:t>
            </a:r>
            <a:endParaRPr lang="es-CO" sz="2200" dirty="0"/>
          </a:p>
        </p:txBody>
      </p:sp>
    </p:spTree>
    <p:extLst>
      <p:ext uri="{BB962C8B-B14F-4D97-AF65-F5344CB8AC3E}">
        <p14:creationId xmlns:p14="http://schemas.microsoft.com/office/powerpoint/2010/main" val="291292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DBB7B0-6B48-BC43-0DBE-11288A231DDF}"/>
              </a:ext>
            </a:extLst>
          </p:cNvPr>
          <p:cNvSpPr>
            <a:spLocks noGrp="1"/>
          </p:cNvSpPr>
          <p:nvPr>
            <p:ph type="title"/>
          </p:nvPr>
        </p:nvSpPr>
        <p:spPr/>
        <p:txBody>
          <a:bodyPr/>
          <a:lstStyle/>
          <a:p>
            <a:r>
              <a:rPr lang="es-CO" dirty="0"/>
              <a:t>6) </a:t>
            </a:r>
            <a:r>
              <a:rPr lang="es-CO" dirty="0" err="1"/>
              <a:t>Optimizing</a:t>
            </a:r>
            <a:r>
              <a:rPr lang="es-CO" dirty="0"/>
              <a:t> </a:t>
            </a:r>
            <a:r>
              <a:rPr lang="es-CO" dirty="0" err="1"/>
              <a:t>for</a:t>
            </a:r>
            <a:r>
              <a:rPr lang="es-CO" dirty="0"/>
              <a:t> </a:t>
            </a:r>
            <a:r>
              <a:rPr lang="es-CO" dirty="0" err="1"/>
              <a:t>Replaceability</a:t>
            </a:r>
            <a:endParaRPr lang="es-CO" dirty="0"/>
          </a:p>
        </p:txBody>
      </p:sp>
      <p:sp>
        <p:nvSpPr>
          <p:cNvPr id="3" name="Marcador de texto 2">
            <a:extLst>
              <a:ext uri="{FF2B5EF4-FFF2-40B4-BE49-F238E27FC236}">
                <a16:creationId xmlns:a16="http://schemas.microsoft.com/office/drawing/2014/main" id="{EC3AAE72-36EB-8CCD-046E-5DA91A86E15A}"/>
              </a:ext>
            </a:extLst>
          </p:cNvPr>
          <p:cNvSpPr>
            <a:spLocks noGrp="1"/>
          </p:cNvSpPr>
          <p:nvPr>
            <p:ph type="body" idx="1"/>
          </p:nvPr>
        </p:nvSpPr>
        <p:spPr/>
        <p:txBody>
          <a:bodyPr anchor="ctr">
            <a:normAutofit/>
          </a:bodyPr>
          <a:lstStyle/>
          <a:p>
            <a:pPr algn="just"/>
            <a:r>
              <a:rPr lang="en-US" sz="2200" dirty="0"/>
              <a:t>If you work at a medium-size or bigger organization, chances are you are aware of some big, nasty legacy system sitting in the corner.</a:t>
            </a:r>
          </a:p>
          <a:p>
            <a:pPr algn="just"/>
            <a:endParaRPr lang="en-US" sz="2200" dirty="0"/>
          </a:p>
          <a:p>
            <a:pPr algn="just"/>
            <a:r>
              <a:rPr lang="en-US" sz="2200" dirty="0"/>
              <a:t>Maybe you have asked “Why hasn’t it been replaced?” You know why: it’s too big and risky a job.</a:t>
            </a:r>
          </a:p>
          <a:p>
            <a:pPr algn="just"/>
            <a:endParaRPr lang="en-US" sz="2200" dirty="0"/>
          </a:p>
          <a:p>
            <a:pPr algn="just"/>
            <a:r>
              <a:rPr lang="en-US" sz="2200" dirty="0"/>
              <a:t>With our individual services being small in size, the cost to replace them with a better implementation, or even delete them altogether, is much easier to manage.</a:t>
            </a:r>
            <a:endParaRPr lang="es-CO" sz="2200" dirty="0"/>
          </a:p>
        </p:txBody>
      </p:sp>
      <p:sp>
        <p:nvSpPr>
          <p:cNvPr id="4" name="Marcador de número de diapositiva 3">
            <a:extLst>
              <a:ext uri="{FF2B5EF4-FFF2-40B4-BE49-F238E27FC236}">
                <a16:creationId xmlns:a16="http://schemas.microsoft.com/office/drawing/2014/main" id="{4BD73018-3C97-45B4-022B-A7EC4FFFA6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spTree>
    <p:extLst>
      <p:ext uri="{BB962C8B-B14F-4D97-AF65-F5344CB8AC3E}">
        <p14:creationId xmlns:p14="http://schemas.microsoft.com/office/powerpoint/2010/main" val="33593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4D404A-AC67-4F22-D000-15A1721FBD7F}"/>
              </a:ext>
            </a:extLst>
          </p:cNvPr>
          <p:cNvSpPr>
            <a:spLocks noGrp="1"/>
          </p:cNvSpPr>
          <p:nvPr>
            <p:ph type="title"/>
          </p:nvPr>
        </p:nvSpPr>
        <p:spPr/>
        <p:txBody>
          <a:bodyPr/>
          <a:lstStyle/>
          <a:p>
            <a:r>
              <a:rPr lang="es-CO" dirty="0"/>
              <a:t>SOA vs </a:t>
            </a:r>
            <a:r>
              <a:rPr lang="es-CO" dirty="0" err="1"/>
              <a:t>microservices</a:t>
            </a:r>
            <a:endParaRPr lang="es-CO" dirty="0"/>
          </a:p>
        </p:txBody>
      </p:sp>
      <p:sp>
        <p:nvSpPr>
          <p:cNvPr id="3" name="Marcador de texto 2">
            <a:extLst>
              <a:ext uri="{FF2B5EF4-FFF2-40B4-BE49-F238E27FC236}">
                <a16:creationId xmlns:a16="http://schemas.microsoft.com/office/drawing/2014/main" id="{54DD43EF-DD95-3A1B-7FA7-A31071FFDBCE}"/>
              </a:ext>
            </a:extLst>
          </p:cNvPr>
          <p:cNvSpPr>
            <a:spLocks noGrp="1"/>
          </p:cNvSpPr>
          <p:nvPr>
            <p:ph type="body" idx="1"/>
          </p:nvPr>
        </p:nvSpPr>
        <p:spPr/>
        <p:txBody>
          <a:bodyPr>
            <a:normAutofit/>
          </a:bodyPr>
          <a:lstStyle/>
          <a:p>
            <a:r>
              <a:rPr lang="en-US" sz="2400" dirty="0"/>
              <a:t>The microservice approach has emerged from real-world use, taking our better understanding of systems and architecture to do SOA well.</a:t>
            </a:r>
            <a:endParaRPr lang="es-CO" sz="2400" dirty="0"/>
          </a:p>
        </p:txBody>
      </p:sp>
      <p:sp>
        <p:nvSpPr>
          <p:cNvPr id="4" name="Marcador de número de diapositiva 3">
            <a:extLst>
              <a:ext uri="{FF2B5EF4-FFF2-40B4-BE49-F238E27FC236}">
                <a16:creationId xmlns:a16="http://schemas.microsoft.com/office/drawing/2014/main" id="{E556A449-4176-C02C-DDBF-2A413FAA78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pic>
        <p:nvPicPr>
          <p:cNvPr id="5" name="Picture 2">
            <a:extLst>
              <a:ext uri="{FF2B5EF4-FFF2-40B4-BE49-F238E27FC236}">
                <a16:creationId xmlns:a16="http://schemas.microsoft.com/office/drawing/2014/main" id="{8D4F89BF-9950-3300-BDF3-A06F77FAB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991" y="2502851"/>
            <a:ext cx="6651015" cy="374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82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E3950E-6D8B-5CA8-D77F-E573119C7064}"/>
              </a:ext>
            </a:extLst>
          </p:cNvPr>
          <p:cNvSpPr>
            <a:spLocks noGrp="1"/>
          </p:cNvSpPr>
          <p:nvPr>
            <p:ph type="title"/>
          </p:nvPr>
        </p:nvSpPr>
        <p:spPr/>
        <p:txBody>
          <a:bodyPr/>
          <a:lstStyle/>
          <a:p>
            <a:r>
              <a:rPr lang="es-CO" dirty="0" err="1"/>
              <a:t>Gilt</a:t>
            </a:r>
            <a:r>
              <a:rPr lang="es-CO" dirty="0"/>
              <a:t> Case</a:t>
            </a:r>
          </a:p>
        </p:txBody>
      </p:sp>
      <p:sp>
        <p:nvSpPr>
          <p:cNvPr id="3" name="Marcador de texto 2">
            <a:extLst>
              <a:ext uri="{FF2B5EF4-FFF2-40B4-BE49-F238E27FC236}">
                <a16:creationId xmlns:a16="http://schemas.microsoft.com/office/drawing/2014/main" id="{72902D07-0E73-60B6-5CF6-2250A13EF18A}"/>
              </a:ext>
            </a:extLst>
          </p:cNvPr>
          <p:cNvSpPr>
            <a:spLocks noGrp="1"/>
          </p:cNvSpPr>
          <p:nvPr>
            <p:ph type="body" idx="1"/>
          </p:nvPr>
        </p:nvSpPr>
        <p:spPr>
          <a:xfrm>
            <a:off x="2076994" y="1410789"/>
            <a:ext cx="5602000" cy="4663440"/>
          </a:xfrm>
        </p:spPr>
        <p:txBody>
          <a:bodyPr>
            <a:normAutofit fontScale="77500" lnSpcReduction="20000"/>
          </a:bodyPr>
          <a:lstStyle/>
          <a:p>
            <a:pPr algn="just"/>
            <a:r>
              <a:rPr lang="en-US" dirty="0"/>
              <a:t>Gilt an </a:t>
            </a:r>
            <a:r>
              <a:rPr lang="en-US" b="1" dirty="0"/>
              <a:t>online fashion retailer </a:t>
            </a:r>
            <a:r>
              <a:rPr lang="en-US" dirty="0"/>
              <a:t>that started in 2007. </a:t>
            </a:r>
          </a:p>
          <a:p>
            <a:pPr algn="just"/>
            <a:endParaRPr lang="en-US" dirty="0"/>
          </a:p>
          <a:p>
            <a:pPr algn="just"/>
            <a:r>
              <a:rPr lang="en-US" dirty="0"/>
              <a:t>Gilt’s monolithic Rails </a:t>
            </a:r>
            <a:r>
              <a:rPr lang="en-US" b="1" dirty="0"/>
              <a:t>application was starting to become difficult to scale</a:t>
            </a:r>
            <a:r>
              <a:rPr lang="en-US" dirty="0"/>
              <a:t>, and the company decided in 2009 to start decomposing the system into microservices.</a:t>
            </a:r>
          </a:p>
          <a:p>
            <a:pPr algn="just"/>
            <a:endParaRPr lang="en-US" dirty="0"/>
          </a:p>
          <a:p>
            <a:pPr algn="just"/>
            <a:r>
              <a:rPr lang="en-US" dirty="0"/>
              <a:t>A year later, </a:t>
            </a:r>
            <a:r>
              <a:rPr lang="en-US" b="1" dirty="0"/>
              <a:t>Gilt had around 10 microservices live. </a:t>
            </a:r>
            <a:r>
              <a:rPr lang="en-US" dirty="0"/>
              <a:t>By 2012, over 100. And in 2014, over 450 microservices by Gilt’s own count — in other words, around three services for every developer in Gilt.</a:t>
            </a:r>
            <a:endParaRPr lang="es-CO" dirty="0"/>
          </a:p>
        </p:txBody>
      </p:sp>
      <p:sp>
        <p:nvSpPr>
          <p:cNvPr id="4" name="Marcador de número de diapositiva 3">
            <a:extLst>
              <a:ext uri="{FF2B5EF4-FFF2-40B4-BE49-F238E27FC236}">
                <a16:creationId xmlns:a16="http://schemas.microsoft.com/office/drawing/2014/main" id="{D79C47BB-0EDE-9A5F-9F47-A2F926A779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pic>
        <p:nvPicPr>
          <p:cNvPr id="5" name="Imagen 4">
            <a:extLst>
              <a:ext uri="{FF2B5EF4-FFF2-40B4-BE49-F238E27FC236}">
                <a16:creationId xmlns:a16="http://schemas.microsoft.com/office/drawing/2014/main" id="{DFC51890-1D97-F55A-E972-B3E471F57662}"/>
              </a:ext>
            </a:extLst>
          </p:cNvPr>
          <p:cNvPicPr>
            <a:picLocks noChangeAspect="1"/>
          </p:cNvPicPr>
          <p:nvPr/>
        </p:nvPicPr>
        <p:blipFill>
          <a:blip r:embed="rId2"/>
          <a:stretch>
            <a:fillRect/>
          </a:stretch>
        </p:blipFill>
        <p:spPr>
          <a:xfrm>
            <a:off x="8050924" y="1553729"/>
            <a:ext cx="3589909" cy="31748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531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b="1" dirty="0"/>
              <a:t>Introducción</a:t>
            </a:r>
          </a:p>
          <a:p>
            <a:pPr marL="457200" indent="-457200">
              <a:buSzPct val="100000"/>
            </a:pPr>
            <a:r>
              <a:rPr lang="sv-SE" dirty="0"/>
              <a:t>Microservicios</a:t>
            </a:r>
          </a:p>
          <a:p>
            <a:pPr marL="457200" indent="-457200">
              <a:buSzPct val="100000"/>
            </a:pPr>
            <a:r>
              <a:rPr lang="sv-SE" dirty="0"/>
              <a:t>Docker Swarm</a:t>
            </a:r>
          </a:p>
          <a:p>
            <a:pPr marL="457200" indent="-457200">
              <a:buSzPct val="100000"/>
            </a:pPr>
            <a:r>
              <a:rPr lang="sv-SE" dirty="0"/>
              <a:t>Docker service</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9D78B4-7E1D-E352-7D9E-3FE9920434E1}"/>
              </a:ext>
            </a:extLst>
          </p:cNvPr>
          <p:cNvSpPr>
            <a:spLocks noGrp="1"/>
          </p:cNvSpPr>
          <p:nvPr>
            <p:ph type="title"/>
          </p:nvPr>
        </p:nvSpPr>
        <p:spPr/>
        <p:txBody>
          <a:bodyPr/>
          <a:lstStyle/>
          <a:p>
            <a:r>
              <a:rPr lang="es-CO" dirty="0"/>
              <a:t>Ejemplo </a:t>
            </a:r>
            <a:r>
              <a:rPr lang="es-CO" dirty="0" err="1"/>
              <a:t>Mercadolibre</a:t>
            </a:r>
            <a:endParaRPr lang="es-CO" dirty="0"/>
          </a:p>
        </p:txBody>
      </p:sp>
      <p:sp>
        <p:nvSpPr>
          <p:cNvPr id="3" name="Marcador de texto 2">
            <a:extLst>
              <a:ext uri="{FF2B5EF4-FFF2-40B4-BE49-F238E27FC236}">
                <a16:creationId xmlns:a16="http://schemas.microsoft.com/office/drawing/2014/main" id="{4859FF2F-F1E0-3EB7-F48E-97A42E75B720}"/>
              </a:ext>
            </a:extLst>
          </p:cNvPr>
          <p:cNvSpPr>
            <a:spLocks noGrp="1"/>
          </p:cNvSpPr>
          <p:nvPr>
            <p:ph type="body" idx="1"/>
          </p:nvPr>
        </p:nvSpPr>
        <p:spPr/>
        <p:txBody>
          <a:bodyPr>
            <a:normAutofit/>
          </a:bodyPr>
          <a:lstStyle/>
          <a:p>
            <a:r>
              <a:rPr lang="es-CO" sz="2200" dirty="0"/>
              <a:t>Charla “Conectando microservicios con Python”, por Rodolfo E. </a:t>
            </a:r>
            <a:r>
              <a:rPr lang="es-CO" sz="2200" dirty="0" err="1"/>
              <a:t>Edelmann</a:t>
            </a:r>
            <a:r>
              <a:rPr lang="es-CO" sz="2200" dirty="0"/>
              <a:t>.</a:t>
            </a:r>
          </a:p>
        </p:txBody>
      </p:sp>
      <p:sp>
        <p:nvSpPr>
          <p:cNvPr id="4" name="Marcador de número de diapositiva 3">
            <a:extLst>
              <a:ext uri="{FF2B5EF4-FFF2-40B4-BE49-F238E27FC236}">
                <a16:creationId xmlns:a16="http://schemas.microsoft.com/office/drawing/2014/main" id="{3D336730-8767-2D3D-C13C-E0A32E6E74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pic>
        <p:nvPicPr>
          <p:cNvPr id="5" name="Imagen 4">
            <a:extLst>
              <a:ext uri="{FF2B5EF4-FFF2-40B4-BE49-F238E27FC236}">
                <a16:creationId xmlns:a16="http://schemas.microsoft.com/office/drawing/2014/main" id="{4B8D2A33-B529-3300-2DBB-04E548C9968F}"/>
              </a:ext>
            </a:extLst>
          </p:cNvPr>
          <p:cNvPicPr>
            <a:picLocks noChangeAspect="1"/>
          </p:cNvPicPr>
          <p:nvPr/>
        </p:nvPicPr>
        <p:blipFill>
          <a:blip r:embed="rId2"/>
          <a:stretch>
            <a:fillRect/>
          </a:stretch>
        </p:blipFill>
        <p:spPr>
          <a:xfrm>
            <a:off x="3866764" y="2210273"/>
            <a:ext cx="6086475" cy="3552825"/>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469967D5-743D-C548-363C-6CFE83B6E27D}"/>
              </a:ext>
            </a:extLst>
          </p:cNvPr>
          <p:cNvSpPr/>
          <p:nvPr/>
        </p:nvSpPr>
        <p:spPr>
          <a:xfrm>
            <a:off x="2471985" y="6244047"/>
            <a:ext cx="4788298"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CO" dirty="0">
                <a:hlinkClick r:id="rId3"/>
              </a:rPr>
              <a:t>https://www.youtube.com/watch?v=lITNAI_u9LE</a:t>
            </a:r>
            <a:endParaRPr lang="es-CO" dirty="0"/>
          </a:p>
        </p:txBody>
      </p:sp>
      <p:sp>
        <p:nvSpPr>
          <p:cNvPr id="7" name="Rectángulo 6">
            <a:extLst>
              <a:ext uri="{FF2B5EF4-FFF2-40B4-BE49-F238E27FC236}">
                <a16:creationId xmlns:a16="http://schemas.microsoft.com/office/drawing/2014/main" id="{B0ED51F4-9A12-17A4-2C94-FBCF37E83089}"/>
              </a:ext>
            </a:extLst>
          </p:cNvPr>
          <p:cNvSpPr/>
          <p:nvPr/>
        </p:nvSpPr>
        <p:spPr>
          <a:xfrm>
            <a:off x="8465454" y="2123767"/>
            <a:ext cx="2975570" cy="101026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¿En qué parte de este código se ve el llamado a microservicios?</a:t>
            </a:r>
          </a:p>
        </p:txBody>
      </p:sp>
    </p:spTree>
    <p:extLst>
      <p:ext uri="{BB962C8B-B14F-4D97-AF65-F5344CB8AC3E}">
        <p14:creationId xmlns:p14="http://schemas.microsoft.com/office/powerpoint/2010/main" val="70155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44CA08-59B0-0953-2E52-86812AAA4990}"/>
              </a:ext>
            </a:extLst>
          </p:cNvPr>
          <p:cNvSpPr>
            <a:spLocks noGrp="1"/>
          </p:cNvSpPr>
          <p:nvPr>
            <p:ph type="title"/>
          </p:nvPr>
        </p:nvSpPr>
        <p:spPr/>
        <p:txBody>
          <a:bodyPr/>
          <a:lstStyle/>
          <a:p>
            <a:r>
              <a:rPr lang="es-CO" dirty="0"/>
              <a:t>Ejemplo </a:t>
            </a:r>
            <a:r>
              <a:rPr lang="es-CO" dirty="0" err="1"/>
              <a:t>Mercadolibre</a:t>
            </a:r>
            <a:r>
              <a:rPr lang="es-CO" dirty="0"/>
              <a:t> – II </a:t>
            </a:r>
          </a:p>
        </p:txBody>
      </p:sp>
      <p:sp>
        <p:nvSpPr>
          <p:cNvPr id="4" name="Marcador de número de diapositiva 3">
            <a:extLst>
              <a:ext uri="{FF2B5EF4-FFF2-40B4-BE49-F238E27FC236}">
                <a16:creationId xmlns:a16="http://schemas.microsoft.com/office/drawing/2014/main" id="{B69D736C-629C-C4C6-20E8-E46606AAEA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pic>
        <p:nvPicPr>
          <p:cNvPr id="5" name="Imagen 4">
            <a:extLst>
              <a:ext uri="{FF2B5EF4-FFF2-40B4-BE49-F238E27FC236}">
                <a16:creationId xmlns:a16="http://schemas.microsoft.com/office/drawing/2014/main" id="{29073E9D-7EC6-434E-E8CF-244C0CF9ACC4}"/>
              </a:ext>
            </a:extLst>
          </p:cNvPr>
          <p:cNvPicPr>
            <a:picLocks noChangeAspect="1"/>
          </p:cNvPicPr>
          <p:nvPr/>
        </p:nvPicPr>
        <p:blipFill>
          <a:blip r:embed="rId2"/>
          <a:stretch>
            <a:fillRect/>
          </a:stretch>
        </p:blipFill>
        <p:spPr>
          <a:xfrm>
            <a:off x="2244143" y="1472451"/>
            <a:ext cx="5752628" cy="3030723"/>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3AF6490C-3F09-2F20-DFB3-E37171E3E3D1}"/>
              </a:ext>
            </a:extLst>
          </p:cNvPr>
          <p:cNvPicPr>
            <a:picLocks noChangeAspect="1"/>
          </p:cNvPicPr>
          <p:nvPr/>
        </p:nvPicPr>
        <p:blipFill>
          <a:blip r:embed="rId3"/>
          <a:stretch>
            <a:fillRect/>
          </a:stretch>
        </p:blipFill>
        <p:spPr>
          <a:xfrm>
            <a:off x="6278851" y="3279700"/>
            <a:ext cx="5362544" cy="29099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3264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41BF10-AC93-101B-24AD-0E312C039EFB}"/>
              </a:ext>
            </a:extLst>
          </p:cNvPr>
          <p:cNvSpPr>
            <a:spLocks noGrp="1"/>
          </p:cNvSpPr>
          <p:nvPr>
            <p:ph type="title"/>
          </p:nvPr>
        </p:nvSpPr>
        <p:spPr/>
        <p:txBody>
          <a:bodyPr/>
          <a:lstStyle/>
          <a:p>
            <a:r>
              <a:rPr lang="es-CO" dirty="0"/>
              <a:t>Ejemplo </a:t>
            </a:r>
            <a:r>
              <a:rPr lang="es-CO" dirty="0" err="1"/>
              <a:t>Mercadolibre</a:t>
            </a:r>
            <a:r>
              <a:rPr lang="es-CO" dirty="0"/>
              <a:t> – III</a:t>
            </a:r>
          </a:p>
        </p:txBody>
      </p:sp>
      <p:sp>
        <p:nvSpPr>
          <p:cNvPr id="4" name="Marcador de número de diapositiva 3">
            <a:extLst>
              <a:ext uri="{FF2B5EF4-FFF2-40B4-BE49-F238E27FC236}">
                <a16:creationId xmlns:a16="http://schemas.microsoft.com/office/drawing/2014/main" id="{E87D78F0-57F2-C1B7-6B0D-36F544C586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22</a:t>
            </a:fld>
            <a:endParaRPr lang="es-CO"/>
          </a:p>
        </p:txBody>
      </p:sp>
      <p:pic>
        <p:nvPicPr>
          <p:cNvPr id="5" name="Imagen 4">
            <a:extLst>
              <a:ext uri="{FF2B5EF4-FFF2-40B4-BE49-F238E27FC236}">
                <a16:creationId xmlns:a16="http://schemas.microsoft.com/office/drawing/2014/main" id="{6612E2D7-E5BB-62E7-F8A6-87A57B4C6E20}"/>
              </a:ext>
            </a:extLst>
          </p:cNvPr>
          <p:cNvPicPr>
            <a:picLocks noChangeAspect="1"/>
          </p:cNvPicPr>
          <p:nvPr/>
        </p:nvPicPr>
        <p:blipFill>
          <a:blip r:embed="rId2"/>
          <a:stretch>
            <a:fillRect/>
          </a:stretch>
        </p:blipFill>
        <p:spPr>
          <a:xfrm>
            <a:off x="3607695" y="1958840"/>
            <a:ext cx="6604614" cy="352756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311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BF2BE47-E060-503F-31F0-BA526FA289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pic>
        <p:nvPicPr>
          <p:cNvPr id="5" name="Picture 6">
            <a:extLst>
              <a:ext uri="{FF2B5EF4-FFF2-40B4-BE49-F238E27FC236}">
                <a16:creationId xmlns:a16="http://schemas.microsoft.com/office/drawing/2014/main" id="{E4C87382-FDF9-CFB5-ACB7-E13AFF3DA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986" y="154970"/>
            <a:ext cx="4656083" cy="64009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C678DA31-F8B1-4F97-B1C3-943D9648E8C2}"/>
              </a:ext>
            </a:extLst>
          </p:cNvPr>
          <p:cNvSpPr txBox="1"/>
          <p:nvPr/>
        </p:nvSpPr>
        <p:spPr>
          <a:xfrm>
            <a:off x="2153266" y="1182231"/>
            <a:ext cx="3942734" cy="2246769"/>
          </a:xfrm>
          <a:prstGeom prst="rect">
            <a:avLst/>
          </a:prstGeom>
          <a:noFill/>
        </p:spPr>
        <p:txBody>
          <a:bodyPr wrap="square">
            <a:spAutoFit/>
          </a:bodyPr>
          <a:lstStyle/>
          <a:p>
            <a:pPr algn="just"/>
            <a:r>
              <a:rPr lang="es-CO" sz="2000" dirty="0"/>
              <a:t>“A </a:t>
            </a:r>
            <a:r>
              <a:rPr lang="es-CO" sz="2000" dirty="0" err="1"/>
              <a:t>microservices</a:t>
            </a:r>
            <a:r>
              <a:rPr lang="es-CO" sz="2000" dirty="0"/>
              <a:t> </a:t>
            </a:r>
            <a:r>
              <a:rPr lang="es-CO" sz="2000" dirty="0" err="1"/>
              <a:t>architecture</a:t>
            </a:r>
            <a:r>
              <a:rPr lang="es-CO" sz="2000" dirty="0"/>
              <a:t> </a:t>
            </a:r>
            <a:r>
              <a:rPr lang="es-CO" sz="2000" dirty="0" err="1"/>
              <a:t>is</a:t>
            </a:r>
            <a:r>
              <a:rPr lang="es-CO" sz="2000" dirty="0"/>
              <a:t> </a:t>
            </a:r>
            <a:r>
              <a:rPr lang="es-CO" sz="2000" dirty="0" err="1"/>
              <a:t>only</a:t>
            </a:r>
            <a:r>
              <a:rPr lang="es-CO" sz="2000" dirty="0"/>
              <a:t> </a:t>
            </a:r>
            <a:r>
              <a:rPr lang="es-CO" sz="2000" dirty="0" err="1"/>
              <a:t>necessary</a:t>
            </a:r>
            <a:r>
              <a:rPr lang="es-CO" sz="2000" dirty="0"/>
              <a:t> in a </a:t>
            </a:r>
            <a:r>
              <a:rPr lang="es-CO" sz="2000" dirty="0" err="1"/>
              <a:t>large</a:t>
            </a:r>
            <a:r>
              <a:rPr lang="es-CO" sz="2000" dirty="0"/>
              <a:t>, </a:t>
            </a:r>
            <a:r>
              <a:rPr lang="es-CO" sz="2000" dirty="0" err="1"/>
              <a:t>complex</a:t>
            </a:r>
            <a:r>
              <a:rPr lang="es-CO" sz="2000" dirty="0"/>
              <a:t> </a:t>
            </a:r>
            <a:r>
              <a:rPr lang="es-CO" sz="2000" dirty="0" err="1"/>
              <a:t>dev</a:t>
            </a:r>
            <a:r>
              <a:rPr lang="es-CO" sz="2000" dirty="0"/>
              <a:t> </a:t>
            </a:r>
            <a:r>
              <a:rPr lang="es-CO" sz="2000" dirty="0" err="1"/>
              <a:t>environment</a:t>
            </a:r>
            <a:r>
              <a:rPr lang="es-CO" sz="2000" dirty="0"/>
              <a:t>. </a:t>
            </a:r>
            <a:r>
              <a:rPr lang="es-CO" sz="2000" dirty="0" err="1"/>
              <a:t>Most</a:t>
            </a:r>
            <a:r>
              <a:rPr lang="es-CO" sz="2000" dirty="0"/>
              <a:t> shops </a:t>
            </a:r>
            <a:r>
              <a:rPr lang="es-CO" sz="2000" dirty="0" err="1"/>
              <a:t>would</a:t>
            </a:r>
            <a:r>
              <a:rPr lang="es-CO" sz="2000" dirty="0"/>
              <a:t> be </a:t>
            </a:r>
            <a:r>
              <a:rPr lang="es-CO" sz="2000" dirty="0" err="1"/>
              <a:t>better</a:t>
            </a:r>
            <a:r>
              <a:rPr lang="es-CO" sz="2000" dirty="0"/>
              <a:t> off </a:t>
            </a:r>
            <a:r>
              <a:rPr lang="es-CO" sz="2000" dirty="0" err="1"/>
              <a:t>just</a:t>
            </a:r>
            <a:r>
              <a:rPr lang="es-CO" sz="2000" dirty="0"/>
              <a:t> </a:t>
            </a:r>
            <a:r>
              <a:rPr lang="es-CO" sz="2000" dirty="0" err="1"/>
              <a:t>using</a:t>
            </a:r>
            <a:r>
              <a:rPr lang="es-CO" sz="2000" dirty="0"/>
              <a:t> simple </a:t>
            </a:r>
            <a:r>
              <a:rPr lang="es-CO" sz="2000" dirty="0" err="1"/>
              <a:t>monoliths</a:t>
            </a:r>
            <a:r>
              <a:rPr lang="es-CO" sz="2000" dirty="0"/>
              <a:t> </a:t>
            </a:r>
            <a:r>
              <a:rPr lang="es-CO" sz="2000" dirty="0" err="1"/>
              <a:t>following</a:t>
            </a:r>
            <a:r>
              <a:rPr lang="es-CO" sz="2000" dirty="0"/>
              <a:t> SOLID </a:t>
            </a:r>
            <a:r>
              <a:rPr lang="es-CO" sz="2000" dirty="0" err="1"/>
              <a:t>principles</a:t>
            </a:r>
            <a:r>
              <a:rPr lang="es-CO" sz="2000" dirty="0"/>
              <a:t> and </a:t>
            </a:r>
            <a:r>
              <a:rPr lang="es-CO" sz="2000" dirty="0" err="1"/>
              <a:t>getting</a:t>
            </a:r>
            <a:r>
              <a:rPr lang="es-CO" sz="2000" dirty="0"/>
              <a:t> </a:t>
            </a:r>
            <a:r>
              <a:rPr lang="es-CO" sz="2000" dirty="0" err="1"/>
              <a:t>benefits</a:t>
            </a:r>
            <a:r>
              <a:rPr lang="es-CO" sz="2000" dirty="0"/>
              <a:t> </a:t>
            </a:r>
            <a:r>
              <a:rPr lang="es-CO" sz="2000" dirty="0" err="1"/>
              <a:t>from</a:t>
            </a:r>
            <a:r>
              <a:rPr lang="es-CO" sz="2000" dirty="0"/>
              <a:t> </a:t>
            </a:r>
            <a:r>
              <a:rPr lang="es-CO" sz="2000" dirty="0" err="1"/>
              <a:t>frequent</a:t>
            </a:r>
            <a:r>
              <a:rPr lang="es-CO" sz="2000" dirty="0"/>
              <a:t> </a:t>
            </a:r>
            <a:r>
              <a:rPr lang="es-CO" sz="2000" dirty="0" err="1"/>
              <a:t>small</a:t>
            </a:r>
            <a:r>
              <a:rPr lang="es-CO" sz="2000" dirty="0"/>
              <a:t> </a:t>
            </a:r>
            <a:r>
              <a:rPr lang="es-CO" sz="2000" dirty="0" err="1"/>
              <a:t>deployments</a:t>
            </a:r>
            <a:r>
              <a:rPr lang="es-CO" sz="2000" dirty="0"/>
              <a:t>.”</a:t>
            </a:r>
          </a:p>
        </p:txBody>
      </p:sp>
    </p:spTree>
    <p:extLst>
      <p:ext uri="{BB962C8B-B14F-4D97-AF65-F5344CB8AC3E}">
        <p14:creationId xmlns:p14="http://schemas.microsoft.com/office/powerpoint/2010/main" val="186805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E6F9F1A-9B34-B792-DE51-D488046236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pic>
        <p:nvPicPr>
          <p:cNvPr id="5" name="Imagen 4">
            <a:extLst>
              <a:ext uri="{FF2B5EF4-FFF2-40B4-BE49-F238E27FC236}">
                <a16:creationId xmlns:a16="http://schemas.microsoft.com/office/drawing/2014/main" id="{C36158D2-EB46-0E3F-2814-45710BBA2AA2}"/>
              </a:ext>
            </a:extLst>
          </p:cNvPr>
          <p:cNvPicPr>
            <a:picLocks noChangeAspect="1"/>
          </p:cNvPicPr>
          <p:nvPr/>
        </p:nvPicPr>
        <p:blipFill>
          <a:blip r:embed="rId2"/>
          <a:stretch>
            <a:fillRect/>
          </a:stretch>
        </p:blipFill>
        <p:spPr>
          <a:xfrm>
            <a:off x="2360578" y="517634"/>
            <a:ext cx="4385475" cy="5822731"/>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725D5C7C-ECEF-2F37-BE6C-4ADF85A607F5}"/>
              </a:ext>
            </a:extLst>
          </p:cNvPr>
          <p:cNvPicPr>
            <a:picLocks noChangeAspect="1"/>
          </p:cNvPicPr>
          <p:nvPr/>
        </p:nvPicPr>
        <p:blipFill>
          <a:blip r:embed="rId3"/>
          <a:stretch>
            <a:fillRect/>
          </a:stretch>
        </p:blipFill>
        <p:spPr>
          <a:xfrm>
            <a:off x="7150238" y="759946"/>
            <a:ext cx="4241387" cy="53381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5308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17B9BD7-5535-D952-6772-C9F05855A2DC}"/>
              </a:ext>
            </a:extLst>
          </p:cNvPr>
          <p:cNvSpPr>
            <a:spLocks noGrp="1"/>
          </p:cNvSpPr>
          <p:nvPr>
            <p:ph type="body" idx="1"/>
          </p:nvPr>
        </p:nvSpPr>
        <p:spPr>
          <a:xfrm>
            <a:off x="2076994" y="471948"/>
            <a:ext cx="9666016" cy="3283975"/>
          </a:xfrm>
        </p:spPr>
        <p:txBody>
          <a:bodyPr/>
          <a:lstStyle/>
          <a:p>
            <a:pPr algn="just"/>
            <a:r>
              <a:rPr lang="es-CO" sz="2400" dirty="0"/>
              <a:t>A </a:t>
            </a:r>
            <a:r>
              <a:rPr lang="es-CO" sz="2400" dirty="0" err="1"/>
              <a:t>good</a:t>
            </a:r>
            <a:r>
              <a:rPr lang="es-CO" sz="2400" dirty="0"/>
              <a:t> </a:t>
            </a:r>
            <a:r>
              <a:rPr lang="es-CO" sz="2400" dirty="0" err="1"/>
              <a:t>architecture</a:t>
            </a:r>
            <a:r>
              <a:rPr lang="es-CO" sz="2400" dirty="0"/>
              <a:t> </a:t>
            </a:r>
            <a:r>
              <a:rPr lang="es-CO" sz="2400" b="1" dirty="0" err="1"/>
              <a:t>will</a:t>
            </a:r>
            <a:r>
              <a:rPr lang="es-CO" sz="2400" b="1" dirty="0"/>
              <a:t> </a:t>
            </a:r>
            <a:r>
              <a:rPr lang="es-CO" sz="2400" b="1" dirty="0" err="1"/>
              <a:t>allow</a:t>
            </a:r>
            <a:r>
              <a:rPr lang="es-CO" sz="2400" b="1" dirty="0"/>
              <a:t> a </a:t>
            </a:r>
            <a:r>
              <a:rPr lang="es-CO" sz="2400" b="1" dirty="0" err="1"/>
              <a:t>system</a:t>
            </a:r>
            <a:r>
              <a:rPr lang="es-CO" sz="2400" b="1" dirty="0"/>
              <a:t> </a:t>
            </a:r>
            <a:r>
              <a:rPr lang="es-CO" sz="2400" b="1" dirty="0" err="1"/>
              <a:t>to</a:t>
            </a:r>
            <a:r>
              <a:rPr lang="es-CO" sz="2400" b="1" dirty="0"/>
              <a:t> be </a:t>
            </a:r>
            <a:r>
              <a:rPr lang="es-CO" sz="2400" b="1" dirty="0" err="1"/>
              <a:t>born</a:t>
            </a:r>
            <a:r>
              <a:rPr lang="es-CO" sz="2400" b="1" dirty="0"/>
              <a:t> as a </a:t>
            </a:r>
            <a:r>
              <a:rPr lang="es-CO" sz="2400" b="1" dirty="0" err="1"/>
              <a:t>monolith</a:t>
            </a:r>
            <a:r>
              <a:rPr lang="es-CO" sz="2400" dirty="0"/>
              <a:t>, </a:t>
            </a:r>
            <a:r>
              <a:rPr lang="es-CO" sz="2400" dirty="0" err="1"/>
              <a:t>deployed</a:t>
            </a:r>
            <a:r>
              <a:rPr lang="es-CO" sz="2400" dirty="0"/>
              <a:t> in a single file, </a:t>
            </a:r>
            <a:r>
              <a:rPr lang="es-CO" sz="2400" dirty="0" err="1"/>
              <a:t>but</a:t>
            </a:r>
            <a:r>
              <a:rPr lang="es-CO" sz="2400" dirty="0"/>
              <a:t> </a:t>
            </a:r>
            <a:r>
              <a:rPr lang="es-CO" sz="2400" dirty="0" err="1"/>
              <a:t>then</a:t>
            </a:r>
            <a:r>
              <a:rPr lang="es-CO" sz="2400" dirty="0"/>
              <a:t> </a:t>
            </a:r>
            <a:r>
              <a:rPr lang="es-CO" sz="2400" dirty="0" err="1"/>
              <a:t>to</a:t>
            </a:r>
            <a:r>
              <a:rPr lang="es-CO" sz="2400" dirty="0"/>
              <a:t> </a:t>
            </a:r>
            <a:r>
              <a:rPr lang="es-CO" sz="2400" b="1" dirty="0" err="1"/>
              <a:t>grow</a:t>
            </a:r>
            <a:r>
              <a:rPr lang="es-CO" sz="2400" b="1" dirty="0"/>
              <a:t> </a:t>
            </a:r>
            <a:r>
              <a:rPr lang="es-CO" sz="2400" b="1" dirty="0" err="1"/>
              <a:t>into</a:t>
            </a:r>
            <a:r>
              <a:rPr lang="es-CO" sz="2400" b="1" dirty="0"/>
              <a:t> a set </a:t>
            </a:r>
            <a:r>
              <a:rPr lang="es-CO" sz="2400" b="1" dirty="0" err="1"/>
              <a:t>of</a:t>
            </a:r>
            <a:r>
              <a:rPr lang="es-CO" sz="2400" b="1" dirty="0"/>
              <a:t> </a:t>
            </a:r>
            <a:r>
              <a:rPr lang="es-CO" sz="2400" b="1" dirty="0" err="1"/>
              <a:t>independently</a:t>
            </a:r>
            <a:r>
              <a:rPr lang="es-CO" sz="2400" b="1" dirty="0"/>
              <a:t> </a:t>
            </a:r>
            <a:r>
              <a:rPr lang="es-CO" sz="2400" b="1" dirty="0" err="1"/>
              <a:t>deployable</a:t>
            </a:r>
            <a:r>
              <a:rPr lang="es-CO" sz="2400" b="1" dirty="0"/>
              <a:t> </a:t>
            </a:r>
            <a:r>
              <a:rPr lang="es-CO" sz="2400" b="1" dirty="0" err="1"/>
              <a:t>units</a:t>
            </a:r>
            <a:r>
              <a:rPr lang="es-CO" sz="2400" dirty="0"/>
              <a:t>, and </a:t>
            </a:r>
            <a:r>
              <a:rPr lang="es-CO" sz="2400" dirty="0" err="1"/>
              <a:t>then</a:t>
            </a:r>
            <a:r>
              <a:rPr lang="es-CO" sz="2400" dirty="0"/>
              <a:t> </a:t>
            </a:r>
            <a:r>
              <a:rPr lang="es-CO" sz="2400" dirty="0" err="1"/>
              <a:t>all</a:t>
            </a:r>
            <a:r>
              <a:rPr lang="es-CO" sz="2400" dirty="0"/>
              <a:t> </a:t>
            </a:r>
            <a:r>
              <a:rPr lang="es-CO" sz="2400" dirty="0" err="1"/>
              <a:t>the</a:t>
            </a:r>
            <a:r>
              <a:rPr lang="es-CO" sz="2400" dirty="0"/>
              <a:t> </a:t>
            </a:r>
            <a:r>
              <a:rPr lang="es-CO" sz="2400" dirty="0" err="1"/>
              <a:t>way</a:t>
            </a:r>
            <a:r>
              <a:rPr lang="es-CO" sz="2400" dirty="0"/>
              <a:t> </a:t>
            </a:r>
            <a:r>
              <a:rPr lang="es-CO" sz="2400" b="1" dirty="0" err="1"/>
              <a:t>to</a:t>
            </a:r>
            <a:r>
              <a:rPr lang="es-CO" sz="2400" b="1" dirty="0"/>
              <a:t> </a:t>
            </a:r>
            <a:r>
              <a:rPr lang="es-CO" sz="2400" b="1" dirty="0" err="1"/>
              <a:t>independent</a:t>
            </a:r>
            <a:r>
              <a:rPr lang="es-CO" sz="2400" b="1" dirty="0"/>
              <a:t> </a:t>
            </a:r>
            <a:r>
              <a:rPr lang="es-CO" sz="2400" b="1" dirty="0" err="1"/>
              <a:t>services</a:t>
            </a:r>
            <a:r>
              <a:rPr lang="es-CO" sz="2400" b="1" dirty="0"/>
              <a:t> and/</a:t>
            </a:r>
            <a:r>
              <a:rPr lang="es-CO" sz="2400" b="1" dirty="0" err="1"/>
              <a:t>or</a:t>
            </a:r>
            <a:r>
              <a:rPr lang="es-CO" sz="2400" b="1" dirty="0"/>
              <a:t> </a:t>
            </a:r>
            <a:r>
              <a:rPr lang="es-CO" sz="2400" b="1" dirty="0" err="1"/>
              <a:t>micro-services</a:t>
            </a:r>
            <a:r>
              <a:rPr lang="es-CO" sz="2400" dirty="0"/>
              <a:t>. </a:t>
            </a:r>
            <a:r>
              <a:rPr lang="es-CO" sz="2400" dirty="0" err="1"/>
              <a:t>Later</a:t>
            </a:r>
            <a:r>
              <a:rPr lang="es-CO" sz="2400" dirty="0"/>
              <a:t>, as </a:t>
            </a:r>
            <a:r>
              <a:rPr lang="es-CO" sz="2400" dirty="0" err="1"/>
              <a:t>things</a:t>
            </a:r>
            <a:r>
              <a:rPr lang="es-CO" sz="2400" dirty="0"/>
              <a:t> </a:t>
            </a:r>
            <a:r>
              <a:rPr lang="es-CO" sz="2400" dirty="0" err="1"/>
              <a:t>change</a:t>
            </a:r>
            <a:r>
              <a:rPr lang="es-CO" sz="2400" dirty="0"/>
              <a:t>, </a:t>
            </a:r>
            <a:r>
              <a:rPr lang="es-CO" sz="2400" dirty="0" err="1"/>
              <a:t>it</a:t>
            </a:r>
            <a:r>
              <a:rPr lang="es-CO" sz="2400" dirty="0"/>
              <a:t> </a:t>
            </a:r>
            <a:r>
              <a:rPr lang="es-CO" sz="2400" dirty="0" err="1"/>
              <a:t>should</a:t>
            </a:r>
            <a:r>
              <a:rPr lang="es-CO" sz="2400" dirty="0"/>
              <a:t> </a:t>
            </a:r>
            <a:r>
              <a:rPr lang="es-CO" sz="2400" dirty="0" err="1"/>
              <a:t>allow</a:t>
            </a:r>
            <a:r>
              <a:rPr lang="es-CO" sz="2400" dirty="0"/>
              <a:t> </a:t>
            </a:r>
            <a:r>
              <a:rPr lang="es-CO" sz="2400" dirty="0" err="1"/>
              <a:t>for</a:t>
            </a:r>
            <a:r>
              <a:rPr lang="es-CO" sz="2400" dirty="0"/>
              <a:t> </a:t>
            </a:r>
            <a:r>
              <a:rPr lang="es-CO" sz="2400" dirty="0" err="1"/>
              <a:t>reversing</a:t>
            </a:r>
            <a:r>
              <a:rPr lang="es-CO" sz="2400" dirty="0"/>
              <a:t> </a:t>
            </a:r>
            <a:r>
              <a:rPr lang="es-CO" sz="2400" dirty="0" err="1"/>
              <a:t>that</a:t>
            </a:r>
            <a:r>
              <a:rPr lang="es-CO" sz="2400" dirty="0"/>
              <a:t> </a:t>
            </a:r>
            <a:r>
              <a:rPr lang="es-CO" sz="2400" dirty="0" err="1"/>
              <a:t>progression</a:t>
            </a:r>
            <a:r>
              <a:rPr lang="es-CO" sz="2400" dirty="0"/>
              <a:t> and </a:t>
            </a:r>
            <a:r>
              <a:rPr lang="es-CO" sz="2400" dirty="0" err="1"/>
              <a:t>sliding</a:t>
            </a:r>
            <a:r>
              <a:rPr lang="es-CO" sz="2400" dirty="0"/>
              <a:t> </a:t>
            </a:r>
            <a:r>
              <a:rPr lang="es-CO" sz="2400" dirty="0" err="1"/>
              <a:t>all</a:t>
            </a:r>
            <a:r>
              <a:rPr lang="es-CO" sz="2400" dirty="0"/>
              <a:t> </a:t>
            </a:r>
            <a:r>
              <a:rPr lang="es-CO" sz="2400" dirty="0" err="1"/>
              <a:t>the</a:t>
            </a:r>
            <a:r>
              <a:rPr lang="es-CO" sz="2400" dirty="0"/>
              <a:t> </a:t>
            </a:r>
            <a:r>
              <a:rPr lang="es-CO" sz="2400" dirty="0" err="1"/>
              <a:t>way</a:t>
            </a:r>
            <a:r>
              <a:rPr lang="es-CO" sz="2400" dirty="0"/>
              <a:t> back </a:t>
            </a:r>
            <a:r>
              <a:rPr lang="es-CO" sz="2400" dirty="0" err="1"/>
              <a:t>down</a:t>
            </a:r>
            <a:r>
              <a:rPr lang="es-CO" sz="2400" dirty="0"/>
              <a:t> </a:t>
            </a:r>
            <a:r>
              <a:rPr lang="es-CO" sz="2400" dirty="0" err="1"/>
              <a:t>into</a:t>
            </a:r>
            <a:r>
              <a:rPr lang="es-CO" sz="2400" dirty="0"/>
              <a:t> a </a:t>
            </a:r>
            <a:r>
              <a:rPr lang="es-CO" sz="2400" dirty="0" err="1"/>
              <a:t>monolith</a:t>
            </a:r>
            <a:r>
              <a:rPr lang="es-CO" sz="2400" dirty="0"/>
              <a:t>.</a:t>
            </a:r>
          </a:p>
          <a:p>
            <a:pPr marL="0" indent="0" algn="r">
              <a:buNone/>
            </a:pPr>
            <a:r>
              <a:rPr lang="es-CO" sz="2400" dirty="0"/>
              <a:t>- Robert C. Martin</a:t>
            </a:r>
          </a:p>
          <a:p>
            <a:endParaRPr lang="es-CO" dirty="0"/>
          </a:p>
        </p:txBody>
      </p:sp>
      <p:sp>
        <p:nvSpPr>
          <p:cNvPr id="4" name="Marcador de número de diapositiva 3">
            <a:extLst>
              <a:ext uri="{FF2B5EF4-FFF2-40B4-BE49-F238E27FC236}">
                <a16:creationId xmlns:a16="http://schemas.microsoft.com/office/drawing/2014/main" id="{0BDE8C41-248D-4A40-0639-2CE07D0120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25</a:t>
            </a:fld>
            <a:endParaRPr lang="es-CO"/>
          </a:p>
        </p:txBody>
      </p:sp>
      <p:pic>
        <p:nvPicPr>
          <p:cNvPr id="5" name="Picture 2">
            <a:extLst>
              <a:ext uri="{FF2B5EF4-FFF2-40B4-BE49-F238E27FC236}">
                <a16:creationId xmlns:a16="http://schemas.microsoft.com/office/drawing/2014/main" id="{E473D984-0456-81DC-4741-D8170AA3D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0015" y="3167076"/>
            <a:ext cx="2939973" cy="292690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93039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dirty="0"/>
              <a:t>Introducción</a:t>
            </a:r>
          </a:p>
          <a:p>
            <a:pPr marL="457200" indent="-457200">
              <a:buSzPct val="100000"/>
            </a:pPr>
            <a:r>
              <a:rPr lang="sv-SE" dirty="0"/>
              <a:t>Microservicios</a:t>
            </a:r>
          </a:p>
          <a:p>
            <a:pPr marL="457200" indent="-457200">
              <a:buSzPct val="100000"/>
            </a:pPr>
            <a:r>
              <a:rPr lang="sv-SE" b="1" dirty="0"/>
              <a:t>Docker Swarm</a:t>
            </a:r>
          </a:p>
          <a:p>
            <a:pPr marL="457200" indent="-457200">
              <a:buSzPct val="100000"/>
            </a:pPr>
            <a:r>
              <a:rPr lang="sv-SE" dirty="0"/>
              <a:t>Docker service</a:t>
            </a:r>
            <a:endParaRPr lang="es-ES" dirty="0"/>
          </a:p>
        </p:txBody>
      </p:sp>
    </p:spTree>
    <p:extLst>
      <p:ext uri="{BB962C8B-B14F-4D97-AF65-F5344CB8AC3E}">
        <p14:creationId xmlns:p14="http://schemas.microsoft.com/office/powerpoint/2010/main" val="66077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ED0036-ADBC-661C-DF3F-F75D0856E2E7}"/>
              </a:ext>
            </a:extLst>
          </p:cNvPr>
          <p:cNvSpPr>
            <a:spLocks noGrp="1"/>
          </p:cNvSpPr>
          <p:nvPr>
            <p:ph type="title"/>
          </p:nvPr>
        </p:nvSpPr>
        <p:spPr/>
        <p:txBody>
          <a:bodyPr/>
          <a:lstStyle/>
          <a:p>
            <a:r>
              <a:rPr lang="es-CO" dirty="0"/>
              <a:t>Docker </a:t>
            </a:r>
            <a:r>
              <a:rPr lang="es-CO" dirty="0" err="1"/>
              <a:t>Swarm</a:t>
            </a:r>
            <a:endParaRPr lang="es-CO" dirty="0"/>
          </a:p>
        </p:txBody>
      </p:sp>
      <p:sp>
        <p:nvSpPr>
          <p:cNvPr id="3" name="Marcador de texto 2">
            <a:extLst>
              <a:ext uri="{FF2B5EF4-FFF2-40B4-BE49-F238E27FC236}">
                <a16:creationId xmlns:a16="http://schemas.microsoft.com/office/drawing/2014/main" id="{038934A3-9B26-9A27-10EF-7728BD53E296}"/>
              </a:ext>
            </a:extLst>
          </p:cNvPr>
          <p:cNvSpPr>
            <a:spLocks noGrp="1"/>
          </p:cNvSpPr>
          <p:nvPr>
            <p:ph type="body" idx="1"/>
          </p:nvPr>
        </p:nvSpPr>
        <p:spPr/>
        <p:txBody>
          <a:bodyPr anchor="ctr">
            <a:normAutofit/>
          </a:bodyPr>
          <a:lstStyle/>
          <a:p>
            <a:pPr algn="just"/>
            <a:r>
              <a:rPr lang="es-CO" sz="2200" dirty="0"/>
              <a:t>Hasta el momento, los ejemplos que hemos diseñado en este curso han funcionado como </a:t>
            </a:r>
            <a:r>
              <a:rPr lang="es-CO" sz="2200" b="1" dirty="0"/>
              <a:t>aplicaciones Docker totalmente aisladas</a:t>
            </a:r>
            <a:r>
              <a:rPr lang="es-CO" sz="2200" dirty="0"/>
              <a:t>.</a:t>
            </a:r>
          </a:p>
          <a:p>
            <a:pPr algn="just"/>
            <a:r>
              <a:rPr lang="es-CO" sz="2200" dirty="0"/>
              <a:t>Esto puede ser útil para ciertos casos, pero el gran problema es que </a:t>
            </a:r>
            <a:r>
              <a:rPr lang="es-CO" sz="2200" b="1" dirty="0"/>
              <a:t>no escala muy bien</a:t>
            </a:r>
            <a:r>
              <a:rPr lang="es-CO" sz="2200" dirty="0"/>
              <a:t>.</a:t>
            </a:r>
          </a:p>
          <a:p>
            <a:pPr algn="just"/>
            <a:r>
              <a:rPr lang="es-CO" sz="2200" dirty="0"/>
              <a:t>Docker provee una alternativa para solucionar este problema llamada Docker </a:t>
            </a:r>
            <a:r>
              <a:rPr lang="es-CO" sz="2200" dirty="0" err="1"/>
              <a:t>Swarm</a:t>
            </a:r>
            <a:r>
              <a:rPr lang="es-CO" sz="2200" dirty="0"/>
              <a:t>.</a:t>
            </a:r>
          </a:p>
          <a:p>
            <a:pPr algn="just"/>
            <a:r>
              <a:rPr lang="es-CO" sz="2200" b="1" dirty="0"/>
              <a:t>Docker </a:t>
            </a:r>
            <a:r>
              <a:rPr lang="es-CO" sz="2200" b="1" dirty="0" err="1"/>
              <a:t>Swarm</a:t>
            </a:r>
            <a:r>
              <a:rPr lang="es-CO" sz="2200" b="1" dirty="0"/>
              <a:t> </a:t>
            </a:r>
            <a:r>
              <a:rPr lang="es-CO" sz="2200" dirty="0"/>
              <a:t>es básicamente una manera de enlazar nodos (hosts), administrar esos nodos y finalmente, que las aplicaciones </a:t>
            </a:r>
            <a:r>
              <a:rPr lang="es-CO" sz="2200" dirty="0" err="1"/>
              <a:t>Dockerizadas</a:t>
            </a:r>
            <a:r>
              <a:rPr lang="es-CO" sz="2200" dirty="0"/>
              <a:t> que corran en esos nodos sean eficientes y fáciles de escalar.</a:t>
            </a:r>
          </a:p>
          <a:p>
            <a:pPr algn="just"/>
            <a:r>
              <a:rPr lang="es-CO" sz="2200" dirty="0"/>
              <a:t>En pocas palabras, Docker </a:t>
            </a:r>
            <a:r>
              <a:rPr lang="es-CO" sz="2200" dirty="0" err="1"/>
              <a:t>Swarm</a:t>
            </a:r>
            <a:r>
              <a:rPr lang="es-CO" sz="2200" dirty="0"/>
              <a:t> es un grupo de nodos Docker conectados y administrados como un </a:t>
            </a:r>
            <a:r>
              <a:rPr lang="es-CO" sz="2200" b="1" dirty="0"/>
              <a:t>clúster o “enjambre” </a:t>
            </a:r>
            <a:r>
              <a:rPr lang="es-CO" sz="2200" dirty="0"/>
              <a:t>(</a:t>
            </a:r>
            <a:r>
              <a:rPr lang="es-CO" sz="2200" dirty="0" err="1"/>
              <a:t>swarm</a:t>
            </a:r>
            <a:r>
              <a:rPr lang="es-CO" sz="2200" dirty="0"/>
              <a:t>).</a:t>
            </a:r>
          </a:p>
        </p:txBody>
      </p:sp>
      <p:sp>
        <p:nvSpPr>
          <p:cNvPr id="4" name="Marcador de número de diapositiva 3">
            <a:extLst>
              <a:ext uri="{FF2B5EF4-FFF2-40B4-BE49-F238E27FC236}">
                <a16:creationId xmlns:a16="http://schemas.microsoft.com/office/drawing/2014/main" id="{0C661F61-223D-28B9-752E-F2D36869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spTree>
    <p:extLst>
      <p:ext uri="{BB962C8B-B14F-4D97-AF65-F5344CB8AC3E}">
        <p14:creationId xmlns:p14="http://schemas.microsoft.com/office/powerpoint/2010/main" val="257104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ED0036-ADBC-661C-DF3F-F75D0856E2E7}"/>
              </a:ext>
            </a:extLst>
          </p:cNvPr>
          <p:cNvSpPr>
            <a:spLocks noGrp="1"/>
          </p:cNvSpPr>
          <p:nvPr>
            <p:ph type="title"/>
          </p:nvPr>
        </p:nvSpPr>
        <p:spPr/>
        <p:txBody>
          <a:bodyPr/>
          <a:lstStyle/>
          <a:p>
            <a:r>
              <a:rPr lang="es-CO" dirty="0"/>
              <a:t>Docker </a:t>
            </a:r>
            <a:r>
              <a:rPr lang="es-CO" dirty="0" err="1"/>
              <a:t>Swarm</a:t>
            </a:r>
            <a:r>
              <a:rPr lang="es-CO" dirty="0"/>
              <a:t> – características </a:t>
            </a:r>
          </a:p>
        </p:txBody>
      </p:sp>
      <p:sp>
        <p:nvSpPr>
          <p:cNvPr id="3" name="Marcador de texto 2">
            <a:extLst>
              <a:ext uri="{FF2B5EF4-FFF2-40B4-BE49-F238E27FC236}">
                <a16:creationId xmlns:a16="http://schemas.microsoft.com/office/drawing/2014/main" id="{038934A3-9B26-9A27-10EF-7728BD53E296}"/>
              </a:ext>
            </a:extLst>
          </p:cNvPr>
          <p:cNvSpPr>
            <a:spLocks noGrp="1"/>
          </p:cNvSpPr>
          <p:nvPr>
            <p:ph type="body" idx="1"/>
          </p:nvPr>
        </p:nvSpPr>
        <p:spPr/>
        <p:txBody>
          <a:bodyPr anchor="ctr">
            <a:normAutofit fontScale="70000" lnSpcReduction="20000"/>
          </a:bodyPr>
          <a:lstStyle/>
          <a:p>
            <a:pPr algn="just"/>
            <a:r>
              <a:rPr lang="en-US" sz="2800" b="1" dirty="0"/>
              <a:t>Cluster management integrated with Docker Engine: </a:t>
            </a:r>
            <a:r>
              <a:rPr lang="en-US" sz="2800" dirty="0"/>
              <a:t>Use the Docker Engine CLI to create a swarm of Docker Engines where you can deploy application services. You don’t need additional orchestration software to create or manage a swarm.</a:t>
            </a:r>
          </a:p>
          <a:p>
            <a:pPr algn="just"/>
            <a:r>
              <a:rPr lang="en-US" sz="2800" b="1" dirty="0"/>
              <a:t>Decentralized design: </a:t>
            </a:r>
            <a:r>
              <a:rPr lang="en-US" sz="2800" dirty="0"/>
              <a:t>Instead of handling differentiation between node roles at deployment time, the Docker Engine handles any specialization at runtime. You can deploy both kinds of nodes, managers and workers, using the Docker Engine.</a:t>
            </a:r>
          </a:p>
          <a:p>
            <a:pPr algn="just"/>
            <a:r>
              <a:rPr lang="en-US" sz="2800" b="1" dirty="0"/>
              <a:t>Service discovery: </a:t>
            </a:r>
            <a:r>
              <a:rPr lang="en-US" sz="2800" dirty="0"/>
              <a:t>Swarm manager nodes assign each service in the swarm a unique DNS name and load balances running containers.</a:t>
            </a:r>
          </a:p>
          <a:p>
            <a:pPr algn="just"/>
            <a:r>
              <a:rPr lang="en-US" sz="2800" b="1" dirty="0"/>
              <a:t>Scaling:</a:t>
            </a:r>
            <a:r>
              <a:rPr lang="en-US" sz="2800" dirty="0"/>
              <a:t> For each service, you can declare the number of tasks you want to run. When you scale up or down, the swarm manager automatically adapts by adding or removing tasks to maintain the desired state.</a:t>
            </a:r>
          </a:p>
          <a:p>
            <a:pPr algn="just"/>
            <a:r>
              <a:rPr lang="en-US" sz="2800" b="1" dirty="0"/>
              <a:t>Desired state reconciliation:</a:t>
            </a:r>
            <a:r>
              <a:rPr lang="en-US" sz="2800" dirty="0"/>
              <a:t> The swarm manager node constantly monitors the cluster state and reconciles any differences between the actual state and your expressed desired state. For example, if you set up a service to run 10 replicas of a container, and a worker machine hosting two of those replicas crashes, the manager creates two new replicas to replace the replicas that crashed</a:t>
            </a:r>
            <a:r>
              <a:rPr lang="en-US" dirty="0"/>
              <a:t>. </a:t>
            </a:r>
            <a:endParaRPr lang="es-CO" sz="2800" dirty="0"/>
          </a:p>
        </p:txBody>
      </p:sp>
      <p:sp>
        <p:nvSpPr>
          <p:cNvPr id="4" name="Marcador de número de diapositiva 3">
            <a:extLst>
              <a:ext uri="{FF2B5EF4-FFF2-40B4-BE49-F238E27FC236}">
                <a16:creationId xmlns:a16="http://schemas.microsoft.com/office/drawing/2014/main" id="{0C661F61-223D-28B9-752E-F2D36869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sp>
        <p:nvSpPr>
          <p:cNvPr id="5" name="Rectángulo 4">
            <a:extLst>
              <a:ext uri="{FF2B5EF4-FFF2-40B4-BE49-F238E27FC236}">
                <a16:creationId xmlns:a16="http://schemas.microsoft.com/office/drawing/2014/main" id="{731CE3A9-DC64-6ECD-D1D0-29213F9FE89B}"/>
              </a:ext>
            </a:extLst>
          </p:cNvPr>
          <p:cNvSpPr/>
          <p:nvPr/>
        </p:nvSpPr>
        <p:spPr>
          <a:xfrm>
            <a:off x="8194601" y="5719593"/>
            <a:ext cx="2975570" cy="81783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¿A qué se le parece de lo que hicimos la semana pasada?</a:t>
            </a:r>
          </a:p>
        </p:txBody>
      </p:sp>
      <p:cxnSp>
        <p:nvCxnSpPr>
          <p:cNvPr id="6" name="Conector recto de flecha 5">
            <a:extLst>
              <a:ext uri="{FF2B5EF4-FFF2-40B4-BE49-F238E27FC236}">
                <a16:creationId xmlns:a16="http://schemas.microsoft.com/office/drawing/2014/main" id="{757363FD-089B-B6FD-67DD-B7EDE03DE4DA}"/>
              </a:ext>
            </a:extLst>
          </p:cNvPr>
          <p:cNvCxnSpPr>
            <a:cxnSpLocks/>
            <a:stCxn id="5" idx="1"/>
          </p:cNvCxnSpPr>
          <p:nvPr/>
        </p:nvCxnSpPr>
        <p:spPr>
          <a:xfrm flipH="1" flipV="1">
            <a:off x="5673213" y="4837471"/>
            <a:ext cx="2521388" cy="1291039"/>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817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65C47-B7F8-A548-FEB7-75EA9FC3E4A4}"/>
              </a:ext>
            </a:extLst>
          </p:cNvPr>
          <p:cNvSpPr>
            <a:spLocks noGrp="1"/>
          </p:cNvSpPr>
          <p:nvPr>
            <p:ph type="title"/>
          </p:nvPr>
        </p:nvSpPr>
        <p:spPr/>
        <p:txBody>
          <a:bodyPr/>
          <a:lstStyle/>
          <a:p>
            <a:r>
              <a:rPr lang="es-CO" dirty="0"/>
              <a:t>Docker </a:t>
            </a:r>
            <a:r>
              <a:rPr lang="es-CO" dirty="0" err="1"/>
              <a:t>node</a:t>
            </a:r>
            <a:r>
              <a:rPr lang="es-CO" dirty="0"/>
              <a:t> (host)</a:t>
            </a:r>
          </a:p>
        </p:txBody>
      </p:sp>
      <p:sp>
        <p:nvSpPr>
          <p:cNvPr id="3" name="Marcador de texto 2">
            <a:extLst>
              <a:ext uri="{FF2B5EF4-FFF2-40B4-BE49-F238E27FC236}">
                <a16:creationId xmlns:a16="http://schemas.microsoft.com/office/drawing/2014/main" id="{C6FA1566-C024-3239-13A2-F8272C0606E1}"/>
              </a:ext>
            </a:extLst>
          </p:cNvPr>
          <p:cNvSpPr>
            <a:spLocks noGrp="1"/>
          </p:cNvSpPr>
          <p:nvPr>
            <p:ph type="body" idx="1"/>
          </p:nvPr>
        </p:nvSpPr>
        <p:spPr/>
        <p:txBody>
          <a:bodyPr>
            <a:normAutofit fontScale="92500" lnSpcReduction="10000"/>
          </a:bodyPr>
          <a:lstStyle/>
          <a:p>
            <a:pPr algn="just"/>
            <a:r>
              <a:rPr lang="en-US" dirty="0"/>
              <a:t>A</a:t>
            </a:r>
            <a:r>
              <a:rPr lang="en-US" b="1" dirty="0"/>
              <a:t> node </a:t>
            </a:r>
            <a:r>
              <a:rPr lang="en-US" dirty="0"/>
              <a:t>is an instance of the Docker engine participating in the swarm.</a:t>
            </a:r>
          </a:p>
          <a:p>
            <a:pPr algn="just"/>
            <a:endParaRPr lang="en-US" dirty="0"/>
          </a:p>
          <a:p>
            <a:pPr algn="just"/>
            <a:r>
              <a:rPr lang="en-US" dirty="0"/>
              <a:t>A given Docker node can be a manager, a worker, or perform both roles.</a:t>
            </a:r>
          </a:p>
          <a:p>
            <a:pPr lvl="1" algn="just">
              <a:buClr>
                <a:srgbClr val="009BAF"/>
              </a:buClr>
            </a:pPr>
            <a:r>
              <a:rPr lang="en-US" b="1" dirty="0"/>
              <a:t>Manager nodes </a:t>
            </a:r>
            <a:r>
              <a:rPr lang="en-US" dirty="0"/>
              <a:t>dispatch units of work called tasks to worker nodes. Manager nodes also perform the orchestration and cluster management functions required to maintain the desired state of the swarm. Manager nodes elect a single leader to conduct orchestration tasks.</a:t>
            </a:r>
          </a:p>
          <a:p>
            <a:pPr lvl="1" algn="just">
              <a:buClr>
                <a:srgbClr val="009BAF"/>
              </a:buClr>
            </a:pPr>
            <a:r>
              <a:rPr lang="en-US" b="1" dirty="0"/>
              <a:t>Worker nodes </a:t>
            </a:r>
            <a:r>
              <a:rPr lang="en-US" dirty="0"/>
              <a:t>receive and execute tasks dispatched from manager nodes. By default, manager nodes also run services as worker nodes, but you can configure them to run manager tasks exclusively and be manager-only nodes.</a:t>
            </a:r>
          </a:p>
        </p:txBody>
      </p:sp>
      <p:sp>
        <p:nvSpPr>
          <p:cNvPr id="4" name="Marcador de número de diapositiva 3">
            <a:extLst>
              <a:ext uri="{FF2B5EF4-FFF2-40B4-BE49-F238E27FC236}">
                <a16:creationId xmlns:a16="http://schemas.microsoft.com/office/drawing/2014/main" id="{AE7D4410-CD30-5EC2-D8E1-2DFF2BB55E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spTree>
    <p:extLst>
      <p:ext uri="{BB962C8B-B14F-4D97-AF65-F5344CB8AC3E}">
        <p14:creationId xmlns:p14="http://schemas.microsoft.com/office/powerpoint/2010/main" val="415193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07B14B2-5B71-FE92-4481-F0E8F92BE2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pic>
        <p:nvPicPr>
          <p:cNvPr id="5" name="Picture 2">
            <a:extLst>
              <a:ext uri="{FF2B5EF4-FFF2-40B4-BE49-F238E27FC236}">
                <a16:creationId xmlns:a16="http://schemas.microsoft.com/office/drawing/2014/main" id="{0B91814E-56C2-EFBD-C4C5-943F02F85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639" y="503695"/>
            <a:ext cx="7605793" cy="58506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1699F7-95FE-EDF7-21B8-5461FD6FB01A}"/>
              </a:ext>
            </a:extLst>
          </p:cNvPr>
          <p:cNvSpPr>
            <a:spLocks noGrp="1"/>
          </p:cNvSpPr>
          <p:nvPr>
            <p:ph type="title"/>
          </p:nvPr>
        </p:nvSpPr>
        <p:spPr/>
        <p:txBody>
          <a:bodyPr/>
          <a:lstStyle/>
          <a:p>
            <a:r>
              <a:rPr lang="es-CO" dirty="0"/>
              <a:t>Docker </a:t>
            </a:r>
            <a:r>
              <a:rPr lang="es-CO" dirty="0" err="1"/>
              <a:t>nodes</a:t>
            </a:r>
            <a:r>
              <a:rPr lang="es-CO" dirty="0"/>
              <a:t> (hosts) – II </a:t>
            </a:r>
          </a:p>
        </p:txBody>
      </p:sp>
      <p:sp>
        <p:nvSpPr>
          <p:cNvPr id="3" name="Marcador de texto 2">
            <a:extLst>
              <a:ext uri="{FF2B5EF4-FFF2-40B4-BE49-F238E27FC236}">
                <a16:creationId xmlns:a16="http://schemas.microsoft.com/office/drawing/2014/main" id="{0799DEA0-B9A8-E68F-6D68-915DB63FF62B}"/>
              </a:ext>
            </a:extLst>
          </p:cNvPr>
          <p:cNvSpPr>
            <a:spLocks noGrp="1"/>
          </p:cNvSpPr>
          <p:nvPr>
            <p:ph type="body" idx="1"/>
          </p:nvPr>
        </p:nvSpPr>
        <p:spPr>
          <a:xfrm>
            <a:off x="2076994" y="1410789"/>
            <a:ext cx="9666016" cy="2018211"/>
          </a:xfrm>
        </p:spPr>
        <p:txBody>
          <a:bodyPr>
            <a:normAutofit/>
          </a:bodyPr>
          <a:lstStyle/>
          <a:p>
            <a:r>
              <a:rPr lang="en-US" sz="2200" b="1" dirty="0"/>
              <a:t>Note: </a:t>
            </a:r>
            <a:r>
              <a:rPr lang="en-US" sz="2200" dirty="0"/>
              <a:t>if a worker node becomes unavailable, Docker schedules that node’s tasks on other nodes. A </a:t>
            </a:r>
            <a:r>
              <a:rPr lang="en-US" sz="2200" b="1" i="1" dirty="0"/>
              <a:t>task</a:t>
            </a:r>
            <a:r>
              <a:rPr lang="en-US" sz="2200" b="1" dirty="0"/>
              <a:t> is a running container </a:t>
            </a:r>
            <a:r>
              <a:rPr lang="en-US" sz="2200" dirty="0"/>
              <a:t>which is part of a swarm service and managed by a swarm manager, as opposed to a standalone container.</a:t>
            </a:r>
            <a:endParaRPr lang="es-CO" sz="2200" dirty="0"/>
          </a:p>
        </p:txBody>
      </p:sp>
      <p:sp>
        <p:nvSpPr>
          <p:cNvPr id="4" name="Marcador de número de diapositiva 3">
            <a:extLst>
              <a:ext uri="{FF2B5EF4-FFF2-40B4-BE49-F238E27FC236}">
                <a16:creationId xmlns:a16="http://schemas.microsoft.com/office/drawing/2014/main" id="{1F44039F-E882-5F8E-90F7-18AE76A2F0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pic>
        <p:nvPicPr>
          <p:cNvPr id="5" name="Picture 2">
            <a:extLst>
              <a:ext uri="{FF2B5EF4-FFF2-40B4-BE49-F238E27FC236}">
                <a16:creationId xmlns:a16="http://schemas.microsoft.com/office/drawing/2014/main" id="{8B103180-7DA7-9FF8-51BC-4A4942462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757" y="2991920"/>
            <a:ext cx="4584164" cy="316307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7095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1125F-B10A-DC4C-235C-95D1D26F2C8E}"/>
              </a:ext>
            </a:extLst>
          </p:cNvPr>
          <p:cNvSpPr>
            <a:spLocks noGrp="1"/>
          </p:cNvSpPr>
          <p:nvPr>
            <p:ph type="title"/>
          </p:nvPr>
        </p:nvSpPr>
        <p:spPr/>
        <p:txBody>
          <a:bodyPr/>
          <a:lstStyle/>
          <a:p>
            <a:r>
              <a:rPr lang="es-CO" dirty="0"/>
              <a:t>GCP – </a:t>
            </a:r>
            <a:r>
              <a:rPr lang="es-CO" dirty="0" err="1"/>
              <a:t>instance</a:t>
            </a:r>
            <a:r>
              <a:rPr lang="es-CO" dirty="0"/>
              <a:t> </a:t>
            </a:r>
            <a:r>
              <a:rPr lang="es-CO" dirty="0" err="1"/>
              <a:t>templates</a:t>
            </a:r>
            <a:endParaRPr lang="es-CO" dirty="0"/>
          </a:p>
        </p:txBody>
      </p:sp>
      <p:sp>
        <p:nvSpPr>
          <p:cNvPr id="4" name="Marcador de número de diapositiva 3">
            <a:extLst>
              <a:ext uri="{FF2B5EF4-FFF2-40B4-BE49-F238E27FC236}">
                <a16:creationId xmlns:a16="http://schemas.microsoft.com/office/drawing/2014/main" id="{DCD80728-71AC-D12B-4AD6-A78D1BCCF2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1130AB24-F703-EAD8-0679-DF905D1F74A2}"/>
              </a:ext>
            </a:extLst>
          </p:cNvPr>
          <p:cNvPicPr>
            <a:picLocks noChangeAspect="1"/>
          </p:cNvPicPr>
          <p:nvPr/>
        </p:nvPicPr>
        <p:blipFill>
          <a:blip r:embed="rId2"/>
          <a:stretch>
            <a:fillRect/>
          </a:stretch>
        </p:blipFill>
        <p:spPr>
          <a:xfrm>
            <a:off x="1757737" y="1630484"/>
            <a:ext cx="6049206" cy="3886254"/>
          </a:xfrm>
          <a:prstGeom prst="rect">
            <a:avLst/>
          </a:prstGeom>
          <a:ln>
            <a:noFill/>
          </a:ln>
          <a:effectLst>
            <a:outerShdw blurRad="190500" algn="tl" rotWithShape="0">
              <a:srgbClr val="000000">
                <a:alpha val="70000"/>
              </a:srgbClr>
            </a:outerShdw>
          </a:effectLst>
        </p:spPr>
      </p:pic>
      <p:pic>
        <p:nvPicPr>
          <p:cNvPr id="6" name="Imagen 5" descr="Interfaz de usuario gráfica, Texto, Aplicación, Correo electrónico&#10;&#10;Descripción generada automáticamente">
            <a:extLst>
              <a:ext uri="{FF2B5EF4-FFF2-40B4-BE49-F238E27FC236}">
                <a16:creationId xmlns:a16="http://schemas.microsoft.com/office/drawing/2014/main" id="{2BE1DBD9-5A71-7651-20D2-639E5A123EC3}"/>
              </a:ext>
            </a:extLst>
          </p:cNvPr>
          <p:cNvPicPr>
            <a:picLocks noChangeAspect="1"/>
          </p:cNvPicPr>
          <p:nvPr/>
        </p:nvPicPr>
        <p:blipFill>
          <a:blip r:embed="rId3"/>
          <a:stretch>
            <a:fillRect/>
          </a:stretch>
        </p:blipFill>
        <p:spPr>
          <a:xfrm>
            <a:off x="7843815" y="2939143"/>
            <a:ext cx="4222750" cy="3411855"/>
          </a:xfrm>
          <a:prstGeom prst="rect">
            <a:avLst/>
          </a:prstGeom>
          <a:ln>
            <a:noFill/>
          </a:ln>
          <a:effectLst>
            <a:outerShdw blurRad="190500" algn="tl" rotWithShape="0">
              <a:srgbClr val="000000">
                <a:alpha val="70000"/>
              </a:srgbClr>
            </a:outerShdw>
          </a:effectLst>
        </p:spPr>
      </p:pic>
      <p:pic>
        <p:nvPicPr>
          <p:cNvPr id="7" name="Imagen 6" descr="Interfaz de usuario gráfica&#10;&#10;Descripción generada automáticamente">
            <a:extLst>
              <a:ext uri="{FF2B5EF4-FFF2-40B4-BE49-F238E27FC236}">
                <a16:creationId xmlns:a16="http://schemas.microsoft.com/office/drawing/2014/main" id="{9134F6AA-63BD-0EC2-ACE0-DE8F7FFC0069}"/>
              </a:ext>
            </a:extLst>
          </p:cNvPr>
          <p:cNvPicPr>
            <a:picLocks noChangeAspect="1"/>
          </p:cNvPicPr>
          <p:nvPr/>
        </p:nvPicPr>
        <p:blipFill>
          <a:blip r:embed="rId4"/>
          <a:stretch>
            <a:fillRect/>
          </a:stretch>
        </p:blipFill>
        <p:spPr>
          <a:xfrm>
            <a:off x="8368642" y="1591582"/>
            <a:ext cx="3173095" cy="996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946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D53F77-1B80-837C-FA6C-49096680231C}"/>
              </a:ext>
            </a:extLst>
          </p:cNvPr>
          <p:cNvSpPr>
            <a:spLocks noGrp="1"/>
          </p:cNvSpPr>
          <p:nvPr>
            <p:ph type="title"/>
          </p:nvPr>
        </p:nvSpPr>
        <p:spPr/>
        <p:txBody>
          <a:bodyPr/>
          <a:lstStyle/>
          <a:p>
            <a:r>
              <a:rPr lang="es-CO" dirty="0"/>
              <a:t>Arquitectura inicial</a:t>
            </a:r>
          </a:p>
        </p:txBody>
      </p:sp>
      <p:sp>
        <p:nvSpPr>
          <p:cNvPr id="4" name="Marcador de número de diapositiva 3">
            <a:extLst>
              <a:ext uri="{FF2B5EF4-FFF2-40B4-BE49-F238E27FC236}">
                <a16:creationId xmlns:a16="http://schemas.microsoft.com/office/drawing/2014/main" id="{EC8B51F3-0491-11BE-B1ED-C3485D3A6B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32</a:t>
            </a:fld>
            <a:endParaRPr lang="es-CO"/>
          </a:p>
        </p:txBody>
      </p:sp>
      <p:pic>
        <p:nvPicPr>
          <p:cNvPr id="5" name="Imagen 4" descr="Diagrama&#10;&#10;Descripción generada automáticamente">
            <a:extLst>
              <a:ext uri="{FF2B5EF4-FFF2-40B4-BE49-F238E27FC236}">
                <a16:creationId xmlns:a16="http://schemas.microsoft.com/office/drawing/2014/main" id="{6FF1D726-1FDD-B942-B90B-7FE876220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633" y="1240971"/>
            <a:ext cx="5844737" cy="5170344"/>
          </a:xfrm>
          <a:prstGeom prst="rect">
            <a:avLst/>
          </a:prstGeom>
        </p:spPr>
      </p:pic>
    </p:spTree>
    <p:extLst>
      <p:ext uri="{BB962C8B-B14F-4D97-AF65-F5344CB8AC3E}">
        <p14:creationId xmlns:p14="http://schemas.microsoft.com/office/powerpoint/2010/main" val="120145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7A63C-D3B5-39C4-2C3A-DECA095F113E}"/>
              </a:ext>
            </a:extLst>
          </p:cNvPr>
          <p:cNvSpPr>
            <a:spLocks noGrp="1"/>
          </p:cNvSpPr>
          <p:nvPr>
            <p:ph type="title"/>
          </p:nvPr>
        </p:nvSpPr>
        <p:spPr/>
        <p:txBody>
          <a:bodyPr/>
          <a:lstStyle/>
          <a:p>
            <a:r>
              <a:rPr lang="es-CO" dirty="0"/>
              <a:t>Docker </a:t>
            </a:r>
            <a:r>
              <a:rPr lang="es-CO" dirty="0" err="1"/>
              <a:t>Swarm</a:t>
            </a:r>
            <a:endParaRPr lang="es-CO" dirty="0"/>
          </a:p>
        </p:txBody>
      </p:sp>
      <p:sp>
        <p:nvSpPr>
          <p:cNvPr id="3" name="Marcador de texto 2">
            <a:extLst>
              <a:ext uri="{FF2B5EF4-FFF2-40B4-BE49-F238E27FC236}">
                <a16:creationId xmlns:a16="http://schemas.microsoft.com/office/drawing/2014/main" id="{C216956C-B35A-F333-8DE7-D5F85DD3745D}"/>
              </a:ext>
            </a:extLst>
          </p:cNvPr>
          <p:cNvSpPr>
            <a:spLocks noGrp="1"/>
          </p:cNvSpPr>
          <p:nvPr>
            <p:ph type="body" idx="1"/>
          </p:nvPr>
        </p:nvSpPr>
        <p:spPr>
          <a:xfrm>
            <a:off x="2076994" y="1410789"/>
            <a:ext cx="9666016" cy="634321"/>
          </a:xfrm>
        </p:spPr>
        <p:txBody>
          <a:bodyPr>
            <a:normAutofit/>
          </a:bodyPr>
          <a:lstStyle/>
          <a:p>
            <a:r>
              <a:rPr lang="es-CO" sz="2400" dirty="0"/>
              <a:t>Para empezar a trabajar con Docker </a:t>
            </a:r>
            <a:r>
              <a:rPr lang="es-CO" sz="2400" dirty="0" err="1"/>
              <a:t>Swarm</a:t>
            </a:r>
            <a:r>
              <a:rPr lang="es-CO" sz="2400" dirty="0"/>
              <a:t> se debe hacer lo siguiente.</a:t>
            </a:r>
          </a:p>
        </p:txBody>
      </p:sp>
      <p:sp>
        <p:nvSpPr>
          <p:cNvPr id="4" name="Marcador de número de diapositiva 3">
            <a:extLst>
              <a:ext uri="{FF2B5EF4-FFF2-40B4-BE49-F238E27FC236}">
                <a16:creationId xmlns:a16="http://schemas.microsoft.com/office/drawing/2014/main" id="{AFF64CCC-AF65-4182-714B-D4B3BB5E5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33</a:t>
            </a:fld>
            <a:endParaRPr lang="es-CO"/>
          </a:p>
        </p:txBody>
      </p:sp>
      <p:pic>
        <p:nvPicPr>
          <p:cNvPr id="5" name="Imagen 4" descr="Diagrama&#10;&#10;Descripción generada automáticamente">
            <a:extLst>
              <a:ext uri="{FF2B5EF4-FFF2-40B4-BE49-F238E27FC236}">
                <a16:creationId xmlns:a16="http://schemas.microsoft.com/office/drawing/2014/main" id="{A2E4DA65-F554-1862-D5EF-E9637BBD1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344" y="1800971"/>
            <a:ext cx="5600997" cy="4651202"/>
          </a:xfrm>
          <a:prstGeom prst="rect">
            <a:avLst/>
          </a:prstGeom>
        </p:spPr>
      </p:pic>
      <p:sp>
        <p:nvSpPr>
          <p:cNvPr id="6" name="Rectángulo 5">
            <a:extLst>
              <a:ext uri="{FF2B5EF4-FFF2-40B4-BE49-F238E27FC236}">
                <a16:creationId xmlns:a16="http://schemas.microsoft.com/office/drawing/2014/main" id="{2B248455-EC6B-CB57-C9F0-87603FAC15A3}"/>
              </a:ext>
            </a:extLst>
          </p:cNvPr>
          <p:cNvSpPr/>
          <p:nvPr/>
        </p:nvSpPr>
        <p:spPr>
          <a:xfrm>
            <a:off x="2779892" y="2386990"/>
            <a:ext cx="3252783" cy="89228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tx1"/>
                </a:solidFill>
                <a:latin typeface="Calibri" panose="020F0502020204030204" pitchFamily="34" charset="0"/>
                <a:cs typeface="Calibri" panose="020F0502020204030204" pitchFamily="34" charset="0"/>
              </a:rPr>
              <a:t>En el nodo 1 (leader) se debe inicializar </a:t>
            </a:r>
            <a:r>
              <a:rPr lang="es-ES" b="1">
                <a:solidFill>
                  <a:schemeClr val="tx1"/>
                </a:solidFill>
                <a:latin typeface="Calibri" panose="020F0502020204030204" pitchFamily="34" charset="0"/>
                <a:cs typeface="Calibri" panose="020F0502020204030204" pitchFamily="34" charset="0"/>
              </a:rPr>
              <a:t>el Swarm</a:t>
            </a:r>
            <a:r>
              <a:rPr lang="es-ES" b="1" dirty="0">
                <a:solidFill>
                  <a:schemeClr val="tx1"/>
                </a:solidFill>
                <a:latin typeface="Calibri" panose="020F0502020204030204" pitchFamily="34" charset="0"/>
                <a:cs typeface="Calibri" panose="020F0502020204030204" pitchFamily="34" charset="0"/>
              </a:rPr>
              <a:t>. </a:t>
            </a:r>
          </a:p>
        </p:txBody>
      </p:sp>
      <p:cxnSp>
        <p:nvCxnSpPr>
          <p:cNvPr id="7" name="Conector recto de flecha 6">
            <a:extLst>
              <a:ext uri="{FF2B5EF4-FFF2-40B4-BE49-F238E27FC236}">
                <a16:creationId xmlns:a16="http://schemas.microsoft.com/office/drawing/2014/main" id="{97D0E617-6A9F-B9F5-9F51-312EC8EC82C1}"/>
              </a:ext>
            </a:extLst>
          </p:cNvPr>
          <p:cNvCxnSpPr>
            <a:cxnSpLocks/>
            <a:stCxn id="6" idx="3"/>
          </p:cNvCxnSpPr>
          <p:nvPr/>
        </p:nvCxnSpPr>
        <p:spPr>
          <a:xfrm>
            <a:off x="6032675" y="2833131"/>
            <a:ext cx="1923393" cy="112793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Rectángulo 7">
            <a:extLst>
              <a:ext uri="{FF2B5EF4-FFF2-40B4-BE49-F238E27FC236}">
                <a16:creationId xmlns:a16="http://schemas.microsoft.com/office/drawing/2014/main" id="{F80EB883-9928-EE06-53D3-E453C659C665}"/>
              </a:ext>
            </a:extLst>
          </p:cNvPr>
          <p:cNvSpPr/>
          <p:nvPr/>
        </p:nvSpPr>
        <p:spPr>
          <a:xfrm>
            <a:off x="2425274" y="3651677"/>
            <a:ext cx="3252783" cy="89228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tx1"/>
                </a:solidFill>
                <a:latin typeface="Calibri" panose="020F0502020204030204" pitchFamily="34" charset="0"/>
                <a:cs typeface="Calibri" panose="020F0502020204030204" pitchFamily="34" charset="0"/>
              </a:rPr>
              <a:t>En el nodo 1 se obtiene el comando de unión para otros nodos managers</a:t>
            </a:r>
          </a:p>
        </p:txBody>
      </p:sp>
      <p:cxnSp>
        <p:nvCxnSpPr>
          <p:cNvPr id="9" name="Conector recto de flecha 8">
            <a:extLst>
              <a:ext uri="{FF2B5EF4-FFF2-40B4-BE49-F238E27FC236}">
                <a16:creationId xmlns:a16="http://schemas.microsoft.com/office/drawing/2014/main" id="{1DE9FFFD-84FA-6896-8729-BA7322C3545A}"/>
              </a:ext>
            </a:extLst>
          </p:cNvPr>
          <p:cNvCxnSpPr>
            <a:cxnSpLocks/>
            <a:stCxn id="8" idx="3"/>
          </p:cNvCxnSpPr>
          <p:nvPr/>
        </p:nvCxnSpPr>
        <p:spPr>
          <a:xfrm>
            <a:off x="5678057" y="4097818"/>
            <a:ext cx="3244127" cy="23565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0" name="Rectángulo 9">
            <a:extLst>
              <a:ext uri="{FF2B5EF4-FFF2-40B4-BE49-F238E27FC236}">
                <a16:creationId xmlns:a16="http://schemas.microsoft.com/office/drawing/2014/main" id="{B00A096B-91F6-EF37-1E64-5D0519282B3B}"/>
              </a:ext>
            </a:extLst>
          </p:cNvPr>
          <p:cNvSpPr/>
          <p:nvPr/>
        </p:nvSpPr>
        <p:spPr>
          <a:xfrm>
            <a:off x="2007330" y="5001070"/>
            <a:ext cx="3252783" cy="89228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tx1"/>
                </a:solidFill>
                <a:latin typeface="Calibri" panose="020F0502020204030204" pitchFamily="34" charset="0"/>
                <a:cs typeface="Calibri" panose="020F0502020204030204" pitchFamily="34" charset="0"/>
              </a:rPr>
              <a:t>En el nodo 2 (manager) se ejecuta el comando de unión como manager</a:t>
            </a:r>
          </a:p>
        </p:txBody>
      </p:sp>
      <p:cxnSp>
        <p:nvCxnSpPr>
          <p:cNvPr id="11" name="Conector recto de flecha 10">
            <a:extLst>
              <a:ext uri="{FF2B5EF4-FFF2-40B4-BE49-F238E27FC236}">
                <a16:creationId xmlns:a16="http://schemas.microsoft.com/office/drawing/2014/main" id="{FAF7EB7D-1BF8-A8A1-7F91-320A6D688B69}"/>
              </a:ext>
            </a:extLst>
          </p:cNvPr>
          <p:cNvCxnSpPr>
            <a:cxnSpLocks/>
            <a:stCxn id="10" idx="3"/>
          </p:cNvCxnSpPr>
          <p:nvPr/>
        </p:nvCxnSpPr>
        <p:spPr>
          <a:xfrm>
            <a:off x="5260113" y="5447211"/>
            <a:ext cx="2251732" cy="7851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4335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BAC2A6-692E-CC3C-38F1-A8D9553021AB}"/>
              </a:ext>
            </a:extLst>
          </p:cNvPr>
          <p:cNvSpPr>
            <a:spLocks noGrp="1"/>
          </p:cNvSpPr>
          <p:nvPr>
            <p:ph type="title"/>
          </p:nvPr>
        </p:nvSpPr>
        <p:spPr/>
        <p:txBody>
          <a:bodyPr/>
          <a:lstStyle/>
          <a:p>
            <a:r>
              <a:rPr lang="es-CO" dirty="0" err="1"/>
              <a:t>Randomquotes</a:t>
            </a:r>
            <a:r>
              <a:rPr lang="es-CO" dirty="0"/>
              <a:t> – </a:t>
            </a:r>
            <a:r>
              <a:rPr lang="es-CO" dirty="0" err="1"/>
              <a:t>nodes</a:t>
            </a:r>
            <a:endParaRPr lang="es-CO" dirty="0"/>
          </a:p>
        </p:txBody>
      </p:sp>
      <p:sp>
        <p:nvSpPr>
          <p:cNvPr id="4" name="Marcador de número de diapositiva 3">
            <a:extLst>
              <a:ext uri="{FF2B5EF4-FFF2-40B4-BE49-F238E27FC236}">
                <a16:creationId xmlns:a16="http://schemas.microsoft.com/office/drawing/2014/main" id="{4563688B-B364-3709-B8BF-A31583F9ED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34</a:t>
            </a:fld>
            <a:endParaRPr lang="es-CO"/>
          </a:p>
        </p:txBody>
      </p:sp>
      <p:pic>
        <p:nvPicPr>
          <p:cNvPr id="5" name="Imagen 4" descr="Interfaz de usuario gráfica, Texto, Aplicación, Correo electrónico&#10;&#10;Descripción generada automáticamente">
            <a:extLst>
              <a:ext uri="{FF2B5EF4-FFF2-40B4-BE49-F238E27FC236}">
                <a16:creationId xmlns:a16="http://schemas.microsoft.com/office/drawing/2014/main" id="{17A07F24-6EE3-8E7B-FAF0-43597C7D6CA0}"/>
              </a:ext>
            </a:extLst>
          </p:cNvPr>
          <p:cNvPicPr>
            <a:picLocks noChangeAspect="1"/>
          </p:cNvPicPr>
          <p:nvPr/>
        </p:nvPicPr>
        <p:blipFill>
          <a:blip r:embed="rId2"/>
          <a:stretch>
            <a:fillRect/>
          </a:stretch>
        </p:blipFill>
        <p:spPr>
          <a:xfrm>
            <a:off x="4704329" y="1388926"/>
            <a:ext cx="4411345" cy="1866900"/>
          </a:xfrm>
          <a:prstGeom prst="rect">
            <a:avLst/>
          </a:prstGeom>
          <a:ln>
            <a:noFill/>
          </a:ln>
          <a:effectLst>
            <a:outerShdw blurRad="190500" algn="tl" rotWithShape="0">
              <a:srgbClr val="000000">
                <a:alpha val="70000"/>
              </a:srgbClr>
            </a:outerShdw>
          </a:effectLst>
        </p:spPr>
      </p:pic>
      <p:pic>
        <p:nvPicPr>
          <p:cNvPr id="6" name="Imagen 5" descr="Texto&#10;&#10;Descripción generada automáticamente">
            <a:extLst>
              <a:ext uri="{FF2B5EF4-FFF2-40B4-BE49-F238E27FC236}">
                <a16:creationId xmlns:a16="http://schemas.microsoft.com/office/drawing/2014/main" id="{A610CEED-B895-6C76-4767-DCC2F927BD13}"/>
              </a:ext>
            </a:extLst>
          </p:cNvPr>
          <p:cNvPicPr>
            <a:picLocks noChangeAspect="1"/>
          </p:cNvPicPr>
          <p:nvPr/>
        </p:nvPicPr>
        <p:blipFill>
          <a:blip r:embed="rId3"/>
          <a:stretch>
            <a:fillRect/>
          </a:stretch>
        </p:blipFill>
        <p:spPr>
          <a:xfrm>
            <a:off x="3286905" y="3602175"/>
            <a:ext cx="7246191" cy="1524996"/>
          </a:xfrm>
          <a:prstGeom prst="rect">
            <a:avLst/>
          </a:prstGeom>
          <a:ln>
            <a:noFill/>
          </a:ln>
          <a:effectLst>
            <a:outerShdw blurRad="190500" algn="tl" rotWithShape="0">
              <a:srgbClr val="000000">
                <a:alpha val="70000"/>
              </a:srgbClr>
            </a:outerShdw>
          </a:effectLst>
        </p:spPr>
      </p:pic>
      <p:pic>
        <p:nvPicPr>
          <p:cNvPr id="7" name="Imagen 6">
            <a:extLst>
              <a:ext uri="{FF2B5EF4-FFF2-40B4-BE49-F238E27FC236}">
                <a16:creationId xmlns:a16="http://schemas.microsoft.com/office/drawing/2014/main" id="{913B519F-F3A2-F3F1-9A16-B73678ADF803}"/>
              </a:ext>
            </a:extLst>
          </p:cNvPr>
          <p:cNvPicPr>
            <a:picLocks noChangeAspect="1"/>
          </p:cNvPicPr>
          <p:nvPr/>
        </p:nvPicPr>
        <p:blipFill>
          <a:blip r:embed="rId4"/>
          <a:stretch>
            <a:fillRect/>
          </a:stretch>
        </p:blipFill>
        <p:spPr>
          <a:xfrm>
            <a:off x="2376658" y="5532486"/>
            <a:ext cx="9066683" cy="5744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261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dirty="0"/>
              <a:t>Introducción</a:t>
            </a:r>
          </a:p>
          <a:p>
            <a:pPr marL="457200" indent="-457200">
              <a:buSzPct val="100000"/>
            </a:pPr>
            <a:r>
              <a:rPr lang="sv-SE" dirty="0"/>
              <a:t>Microservicios</a:t>
            </a:r>
          </a:p>
          <a:p>
            <a:pPr marL="457200" indent="-457200">
              <a:buSzPct val="100000"/>
            </a:pPr>
            <a:r>
              <a:rPr lang="sv-SE" dirty="0"/>
              <a:t>Docker Swarm</a:t>
            </a:r>
          </a:p>
          <a:p>
            <a:pPr marL="457200" indent="-457200">
              <a:buSzPct val="100000"/>
            </a:pPr>
            <a:r>
              <a:rPr lang="sv-SE" b="1" dirty="0"/>
              <a:t>Docker service</a:t>
            </a:r>
            <a:endParaRPr lang="es-ES" b="1" dirty="0"/>
          </a:p>
        </p:txBody>
      </p:sp>
    </p:spTree>
    <p:extLst>
      <p:ext uri="{BB962C8B-B14F-4D97-AF65-F5344CB8AC3E}">
        <p14:creationId xmlns:p14="http://schemas.microsoft.com/office/powerpoint/2010/main" val="427813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A9CE65E-0870-E316-007D-7E190CE044C2}"/>
              </a:ext>
            </a:extLst>
          </p:cNvPr>
          <p:cNvSpPr>
            <a:spLocks noGrp="1"/>
          </p:cNvSpPr>
          <p:nvPr>
            <p:ph type="title"/>
          </p:nvPr>
        </p:nvSpPr>
        <p:spPr/>
        <p:txBody>
          <a:bodyPr/>
          <a:lstStyle/>
          <a:p>
            <a:r>
              <a:rPr lang="es-CO" dirty="0"/>
              <a:t>Docker </a:t>
            </a:r>
            <a:r>
              <a:rPr lang="es-CO" dirty="0" err="1"/>
              <a:t>service</a:t>
            </a:r>
            <a:endParaRPr lang="es-CO" dirty="0"/>
          </a:p>
        </p:txBody>
      </p:sp>
      <p:sp>
        <p:nvSpPr>
          <p:cNvPr id="6" name="Marcador de texto 5">
            <a:extLst>
              <a:ext uri="{FF2B5EF4-FFF2-40B4-BE49-F238E27FC236}">
                <a16:creationId xmlns:a16="http://schemas.microsoft.com/office/drawing/2014/main" id="{EA0CF65E-3FD6-B334-1832-E0C773FE6D29}"/>
              </a:ext>
            </a:extLst>
          </p:cNvPr>
          <p:cNvSpPr>
            <a:spLocks noGrp="1"/>
          </p:cNvSpPr>
          <p:nvPr>
            <p:ph type="body" idx="1"/>
          </p:nvPr>
        </p:nvSpPr>
        <p:spPr/>
        <p:txBody>
          <a:bodyPr>
            <a:normAutofit/>
          </a:bodyPr>
          <a:lstStyle/>
          <a:p>
            <a:pPr algn="just"/>
            <a:r>
              <a:rPr lang="en-US" sz="2200" dirty="0"/>
              <a:t>A </a:t>
            </a:r>
            <a:r>
              <a:rPr lang="en-US" sz="2200" b="1" dirty="0"/>
              <a:t>service</a:t>
            </a:r>
            <a:r>
              <a:rPr lang="en-US" sz="2200" dirty="0"/>
              <a:t> is the definition of the tasks to execute on the manager or worker nodes.</a:t>
            </a:r>
          </a:p>
          <a:p>
            <a:pPr algn="just"/>
            <a:endParaRPr lang="en-US" sz="2200" dirty="0"/>
          </a:p>
          <a:p>
            <a:pPr algn="just"/>
            <a:r>
              <a:rPr lang="en-US" sz="2200" dirty="0"/>
              <a:t>It is the </a:t>
            </a:r>
            <a:r>
              <a:rPr lang="en-US" sz="2200" b="1" dirty="0"/>
              <a:t>central structure of the swarm </a:t>
            </a:r>
            <a:r>
              <a:rPr lang="en-US" sz="2200" dirty="0"/>
              <a:t>system and the primary root of user interaction with the swarm.</a:t>
            </a:r>
          </a:p>
          <a:p>
            <a:pPr algn="just"/>
            <a:endParaRPr lang="en-US" sz="2200" dirty="0"/>
          </a:p>
          <a:p>
            <a:pPr algn="just"/>
            <a:r>
              <a:rPr lang="en-US" sz="2200" dirty="0"/>
              <a:t>When you create a service, </a:t>
            </a:r>
            <a:r>
              <a:rPr lang="en-US" sz="2200" b="1" dirty="0"/>
              <a:t>you specify which container image to use </a:t>
            </a:r>
            <a:r>
              <a:rPr lang="en-US" sz="2200" dirty="0"/>
              <a:t>and which commands to execute inside running containers.</a:t>
            </a:r>
          </a:p>
          <a:p>
            <a:pPr algn="just"/>
            <a:endParaRPr lang="en-US" sz="2200" dirty="0"/>
          </a:p>
          <a:p>
            <a:pPr algn="just"/>
            <a:r>
              <a:rPr lang="en-US" sz="2200" dirty="0"/>
              <a:t>In the </a:t>
            </a:r>
            <a:r>
              <a:rPr lang="en-US" sz="2200" b="1" dirty="0"/>
              <a:t>replicated services</a:t>
            </a:r>
            <a:r>
              <a:rPr lang="en-US" sz="2200" dirty="0"/>
              <a:t> model, the swarm manager distributes a specific number of replica tasks among the nodes based upon the scale you set in the desired state.</a:t>
            </a:r>
            <a:endParaRPr lang="es-CO" sz="2200" dirty="0"/>
          </a:p>
        </p:txBody>
      </p:sp>
      <p:sp>
        <p:nvSpPr>
          <p:cNvPr id="4" name="Marcador de número de diapositiva 3">
            <a:extLst>
              <a:ext uri="{FF2B5EF4-FFF2-40B4-BE49-F238E27FC236}">
                <a16:creationId xmlns:a16="http://schemas.microsoft.com/office/drawing/2014/main" id="{0C661F61-223D-28B9-752E-F2D36869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36</a:t>
            </a:fld>
            <a:endParaRPr lang="es-CO"/>
          </a:p>
        </p:txBody>
      </p:sp>
    </p:spTree>
    <p:extLst>
      <p:ext uri="{BB962C8B-B14F-4D97-AF65-F5344CB8AC3E}">
        <p14:creationId xmlns:p14="http://schemas.microsoft.com/office/powerpoint/2010/main" val="115007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A9CE65E-0870-E316-007D-7E190CE044C2}"/>
              </a:ext>
            </a:extLst>
          </p:cNvPr>
          <p:cNvSpPr>
            <a:spLocks noGrp="1"/>
          </p:cNvSpPr>
          <p:nvPr>
            <p:ph type="title"/>
          </p:nvPr>
        </p:nvSpPr>
        <p:spPr/>
        <p:txBody>
          <a:bodyPr/>
          <a:lstStyle/>
          <a:p>
            <a:r>
              <a:rPr lang="es-CO" dirty="0"/>
              <a:t>Docker </a:t>
            </a:r>
            <a:r>
              <a:rPr lang="es-CO" dirty="0" err="1"/>
              <a:t>service</a:t>
            </a:r>
            <a:r>
              <a:rPr lang="es-CO" dirty="0"/>
              <a:t> – Load </a:t>
            </a:r>
            <a:r>
              <a:rPr lang="es-CO" dirty="0" err="1"/>
              <a:t>balancing</a:t>
            </a:r>
            <a:r>
              <a:rPr lang="es-CO" dirty="0"/>
              <a:t> </a:t>
            </a:r>
          </a:p>
        </p:txBody>
      </p:sp>
      <p:sp>
        <p:nvSpPr>
          <p:cNvPr id="6" name="Marcador de texto 5">
            <a:extLst>
              <a:ext uri="{FF2B5EF4-FFF2-40B4-BE49-F238E27FC236}">
                <a16:creationId xmlns:a16="http://schemas.microsoft.com/office/drawing/2014/main" id="{EA0CF65E-3FD6-B334-1832-E0C773FE6D29}"/>
              </a:ext>
            </a:extLst>
          </p:cNvPr>
          <p:cNvSpPr>
            <a:spLocks noGrp="1"/>
          </p:cNvSpPr>
          <p:nvPr>
            <p:ph type="body" idx="1"/>
          </p:nvPr>
        </p:nvSpPr>
        <p:spPr>
          <a:xfrm>
            <a:off x="2076994" y="1410789"/>
            <a:ext cx="9666016" cy="1892850"/>
          </a:xfrm>
        </p:spPr>
        <p:txBody>
          <a:bodyPr>
            <a:normAutofit/>
          </a:bodyPr>
          <a:lstStyle/>
          <a:p>
            <a:r>
              <a:rPr lang="en-US" sz="2400" dirty="0"/>
              <a:t>Swarm mode has an internal DNS component that automatically assigns each service in the swarm a DNS entry. The swarm manager uses </a:t>
            </a:r>
            <a:r>
              <a:rPr lang="en-US" sz="2400" b="1" dirty="0"/>
              <a:t>internal load balancing</a:t>
            </a:r>
            <a:r>
              <a:rPr lang="en-US" sz="2400" dirty="0"/>
              <a:t> to distribute requests among services within the cluster based upon the DNS name of the service.</a:t>
            </a:r>
            <a:endParaRPr lang="es-CO" sz="2400" dirty="0"/>
          </a:p>
        </p:txBody>
      </p:sp>
      <p:sp>
        <p:nvSpPr>
          <p:cNvPr id="4" name="Marcador de número de diapositiva 3">
            <a:extLst>
              <a:ext uri="{FF2B5EF4-FFF2-40B4-BE49-F238E27FC236}">
                <a16:creationId xmlns:a16="http://schemas.microsoft.com/office/drawing/2014/main" id="{0C661F61-223D-28B9-752E-F2D36869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37</a:t>
            </a:fld>
            <a:endParaRPr lang="es-CO"/>
          </a:p>
        </p:txBody>
      </p:sp>
      <p:pic>
        <p:nvPicPr>
          <p:cNvPr id="2" name="Picture 2">
            <a:extLst>
              <a:ext uri="{FF2B5EF4-FFF2-40B4-BE49-F238E27FC236}">
                <a16:creationId xmlns:a16="http://schemas.microsoft.com/office/drawing/2014/main" id="{7FE59EC0-6870-AA8E-7074-82A87341C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5377" y="3429000"/>
            <a:ext cx="5429250" cy="2895600"/>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425495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A9CE65E-0870-E316-007D-7E190CE044C2}"/>
              </a:ext>
            </a:extLst>
          </p:cNvPr>
          <p:cNvSpPr>
            <a:spLocks noGrp="1"/>
          </p:cNvSpPr>
          <p:nvPr>
            <p:ph type="title"/>
          </p:nvPr>
        </p:nvSpPr>
        <p:spPr/>
        <p:txBody>
          <a:bodyPr/>
          <a:lstStyle/>
          <a:p>
            <a:r>
              <a:rPr lang="es-CO" dirty="0"/>
              <a:t>GitHub + GitHub </a:t>
            </a:r>
            <a:r>
              <a:rPr lang="es-CO" dirty="0" err="1"/>
              <a:t>Actions</a:t>
            </a:r>
            <a:r>
              <a:rPr lang="es-CO" dirty="0"/>
              <a:t> + </a:t>
            </a:r>
            <a:r>
              <a:rPr lang="es-CO" dirty="0" err="1"/>
              <a:t>DockerHub</a:t>
            </a:r>
            <a:endParaRPr lang="es-CO" dirty="0"/>
          </a:p>
        </p:txBody>
      </p:sp>
      <p:sp>
        <p:nvSpPr>
          <p:cNvPr id="6" name="Marcador de texto 5">
            <a:extLst>
              <a:ext uri="{FF2B5EF4-FFF2-40B4-BE49-F238E27FC236}">
                <a16:creationId xmlns:a16="http://schemas.microsoft.com/office/drawing/2014/main" id="{EA0CF65E-3FD6-B334-1832-E0C773FE6D29}"/>
              </a:ext>
            </a:extLst>
          </p:cNvPr>
          <p:cNvSpPr>
            <a:spLocks noGrp="1"/>
          </p:cNvSpPr>
          <p:nvPr>
            <p:ph type="body" idx="1"/>
          </p:nvPr>
        </p:nvSpPr>
        <p:spPr/>
        <p:txBody>
          <a:bodyPr>
            <a:normAutofit/>
          </a:bodyPr>
          <a:lstStyle/>
          <a:p>
            <a:r>
              <a:rPr lang="es-CO" sz="2400" dirty="0"/>
              <a:t>Una buena estrategia es montar nuestros proyectos </a:t>
            </a:r>
            <a:r>
              <a:rPr lang="es-CO" sz="2400" dirty="0" err="1"/>
              <a:t>dockerizados</a:t>
            </a:r>
            <a:r>
              <a:rPr lang="es-CO" sz="2400" dirty="0"/>
              <a:t> en </a:t>
            </a:r>
            <a:r>
              <a:rPr lang="es-CO" sz="2400" dirty="0" err="1"/>
              <a:t>DockerHub</a:t>
            </a:r>
            <a:r>
              <a:rPr lang="es-CO" sz="2400" dirty="0"/>
              <a:t>. De esta manera, podremos descargar la imagen de nuestros proyectos desde cualquier parte, y crear contenedores en segundos.</a:t>
            </a:r>
          </a:p>
        </p:txBody>
      </p:sp>
      <p:sp>
        <p:nvSpPr>
          <p:cNvPr id="4" name="Marcador de número de diapositiva 3">
            <a:extLst>
              <a:ext uri="{FF2B5EF4-FFF2-40B4-BE49-F238E27FC236}">
                <a16:creationId xmlns:a16="http://schemas.microsoft.com/office/drawing/2014/main" id="{0C661F61-223D-28B9-752E-F2D36869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38</a:t>
            </a:fld>
            <a:endParaRPr lang="es-CO"/>
          </a:p>
        </p:txBody>
      </p:sp>
      <p:pic>
        <p:nvPicPr>
          <p:cNvPr id="2" name="Imagen 1" descr="Interfaz de usuario gráfica, Texto, Aplicación&#10;&#10;Descripción generada automáticamente">
            <a:extLst>
              <a:ext uri="{FF2B5EF4-FFF2-40B4-BE49-F238E27FC236}">
                <a16:creationId xmlns:a16="http://schemas.microsoft.com/office/drawing/2014/main" id="{01ADF596-48AC-8BCB-16D3-75C3EAA8E192}"/>
              </a:ext>
            </a:extLst>
          </p:cNvPr>
          <p:cNvPicPr>
            <a:picLocks noChangeAspect="1"/>
          </p:cNvPicPr>
          <p:nvPr/>
        </p:nvPicPr>
        <p:blipFill>
          <a:blip r:embed="rId2"/>
          <a:stretch>
            <a:fillRect/>
          </a:stretch>
        </p:blipFill>
        <p:spPr>
          <a:xfrm>
            <a:off x="3660267" y="5070101"/>
            <a:ext cx="5612130" cy="1430020"/>
          </a:xfrm>
          <a:prstGeom prst="rect">
            <a:avLst/>
          </a:prstGeom>
          <a:ln>
            <a:noFill/>
          </a:ln>
          <a:effectLst>
            <a:outerShdw blurRad="190500" algn="tl" rotWithShape="0">
              <a:srgbClr val="000000">
                <a:alpha val="70000"/>
              </a:srgbClr>
            </a:outerShdw>
          </a:effectLst>
        </p:spPr>
      </p:pic>
      <p:pic>
        <p:nvPicPr>
          <p:cNvPr id="3" name="Imagen 2" descr="Interfaz de usuario gráfica, Aplicación&#10;&#10;Descripción generada automáticamente con confianza media">
            <a:extLst>
              <a:ext uri="{FF2B5EF4-FFF2-40B4-BE49-F238E27FC236}">
                <a16:creationId xmlns:a16="http://schemas.microsoft.com/office/drawing/2014/main" id="{5F829D2C-4793-C163-3685-26CCBDE19353}"/>
              </a:ext>
            </a:extLst>
          </p:cNvPr>
          <p:cNvPicPr>
            <a:picLocks noChangeAspect="1"/>
          </p:cNvPicPr>
          <p:nvPr/>
        </p:nvPicPr>
        <p:blipFill>
          <a:blip r:embed="rId3"/>
          <a:stretch>
            <a:fillRect/>
          </a:stretch>
        </p:blipFill>
        <p:spPr>
          <a:xfrm>
            <a:off x="9521780" y="5157966"/>
            <a:ext cx="2221230" cy="1199515"/>
          </a:xfrm>
          <a:prstGeom prst="rect">
            <a:avLst/>
          </a:prstGeom>
          <a:ln>
            <a:noFill/>
          </a:ln>
          <a:effectLst>
            <a:outerShdw blurRad="190500" algn="tl" rotWithShape="0">
              <a:srgbClr val="000000">
                <a:alpha val="70000"/>
              </a:srgbClr>
            </a:outerShdw>
          </a:effectLst>
        </p:spPr>
      </p:pic>
      <p:pic>
        <p:nvPicPr>
          <p:cNvPr id="7" name="Imagen 6" descr="Interfaz de usuario gráfica, Texto, Aplicación, Correo electrónico&#10;&#10;Descripción generada automáticamente">
            <a:extLst>
              <a:ext uri="{FF2B5EF4-FFF2-40B4-BE49-F238E27FC236}">
                <a16:creationId xmlns:a16="http://schemas.microsoft.com/office/drawing/2014/main" id="{385E3EF9-EB3D-C78C-F2C3-2CA458A7B171}"/>
              </a:ext>
            </a:extLst>
          </p:cNvPr>
          <p:cNvPicPr>
            <a:picLocks noChangeAspect="1"/>
          </p:cNvPicPr>
          <p:nvPr/>
        </p:nvPicPr>
        <p:blipFill>
          <a:blip r:embed="rId4"/>
          <a:stretch>
            <a:fillRect/>
          </a:stretch>
        </p:blipFill>
        <p:spPr>
          <a:xfrm>
            <a:off x="2781285" y="2928945"/>
            <a:ext cx="3557305" cy="1963803"/>
          </a:xfrm>
          <a:prstGeom prst="rect">
            <a:avLst/>
          </a:prstGeom>
          <a:ln>
            <a:noFill/>
          </a:ln>
          <a:effectLst>
            <a:outerShdw blurRad="190500" algn="tl" rotWithShape="0">
              <a:srgbClr val="000000">
                <a:alpha val="70000"/>
              </a:srgbClr>
            </a:outerShdw>
          </a:effectLst>
        </p:spPr>
      </p:pic>
      <p:pic>
        <p:nvPicPr>
          <p:cNvPr id="8" name="Imagen 7" descr="Interfaz de usuario gráfica, Texto, Aplicación, Chat o mensaje de texto&#10;&#10;Descripción generada automáticamente">
            <a:extLst>
              <a:ext uri="{FF2B5EF4-FFF2-40B4-BE49-F238E27FC236}">
                <a16:creationId xmlns:a16="http://schemas.microsoft.com/office/drawing/2014/main" id="{54B0A9E7-7710-C797-3FB7-8C220A6B71FC}"/>
              </a:ext>
            </a:extLst>
          </p:cNvPr>
          <p:cNvPicPr>
            <a:picLocks noChangeAspect="1"/>
          </p:cNvPicPr>
          <p:nvPr/>
        </p:nvPicPr>
        <p:blipFill>
          <a:blip r:embed="rId5"/>
          <a:stretch>
            <a:fillRect/>
          </a:stretch>
        </p:blipFill>
        <p:spPr>
          <a:xfrm>
            <a:off x="6650977" y="3051575"/>
            <a:ext cx="4779645" cy="1714500"/>
          </a:xfrm>
          <a:prstGeom prst="rect">
            <a:avLst/>
          </a:prstGeom>
          <a:ln>
            <a:noFill/>
          </a:ln>
          <a:effectLst>
            <a:outerShdw blurRad="190500" algn="tl" rotWithShape="0">
              <a:srgbClr val="000000">
                <a:alpha val="70000"/>
              </a:srgbClr>
            </a:outerShdw>
          </a:effectLst>
        </p:spPr>
      </p:pic>
      <p:sp>
        <p:nvSpPr>
          <p:cNvPr id="9" name="Rectángulo 8">
            <a:extLst>
              <a:ext uri="{FF2B5EF4-FFF2-40B4-BE49-F238E27FC236}">
                <a16:creationId xmlns:a16="http://schemas.microsoft.com/office/drawing/2014/main" id="{B35ED10C-CA8B-8D2C-9104-F278C80F472C}"/>
              </a:ext>
            </a:extLst>
          </p:cNvPr>
          <p:cNvSpPr/>
          <p:nvPr/>
        </p:nvSpPr>
        <p:spPr>
          <a:xfrm>
            <a:off x="550606" y="5366702"/>
            <a:ext cx="2998838" cy="143002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tx1"/>
                </a:solidFill>
                <a:latin typeface="Calibri" panose="020F0502020204030204" pitchFamily="34" charset="0"/>
                <a:cs typeface="Calibri" panose="020F0502020204030204" pitchFamily="34" charset="0"/>
              </a:rPr>
              <a:t>Anteriormente </a:t>
            </a:r>
            <a:r>
              <a:rPr lang="es-ES" b="1" dirty="0" err="1">
                <a:solidFill>
                  <a:schemeClr val="tx1"/>
                </a:solidFill>
                <a:latin typeface="Calibri" panose="020F0502020204030204" pitchFamily="34" charset="0"/>
                <a:cs typeface="Calibri" panose="020F0502020204030204" pitchFamily="34" charset="0"/>
              </a:rPr>
              <a:t>DockerHub</a:t>
            </a:r>
            <a:r>
              <a:rPr lang="es-ES" b="1" dirty="0">
                <a:solidFill>
                  <a:schemeClr val="tx1"/>
                </a:solidFill>
                <a:latin typeface="Calibri" panose="020F0502020204030204" pitchFamily="34" charset="0"/>
                <a:cs typeface="Calibri" panose="020F0502020204030204" pitchFamily="34" charset="0"/>
              </a:rPr>
              <a:t> tenia una versión gratuita que permitía crear una nueva imagen cada vez que se hacia un </a:t>
            </a:r>
            <a:r>
              <a:rPr lang="es-ES" b="1" dirty="0" err="1">
                <a:solidFill>
                  <a:schemeClr val="tx1"/>
                </a:solidFill>
                <a:latin typeface="Calibri" panose="020F0502020204030204" pitchFamily="34" charset="0"/>
                <a:cs typeface="Calibri" panose="020F0502020204030204" pitchFamily="34" charset="0"/>
              </a:rPr>
              <a:t>push</a:t>
            </a:r>
            <a:r>
              <a:rPr lang="es-ES" b="1" dirty="0">
                <a:solidFill>
                  <a:schemeClr val="tx1"/>
                </a:solidFill>
                <a:latin typeface="Calibri" panose="020F0502020204030204" pitchFamily="34" charset="0"/>
                <a:cs typeface="Calibri" panose="020F0502020204030204" pitchFamily="34" charset="0"/>
              </a:rPr>
              <a:t> a un repo especifico.</a:t>
            </a:r>
          </a:p>
        </p:txBody>
      </p:sp>
      <p:cxnSp>
        <p:nvCxnSpPr>
          <p:cNvPr id="10" name="Conector recto de flecha 9">
            <a:extLst>
              <a:ext uri="{FF2B5EF4-FFF2-40B4-BE49-F238E27FC236}">
                <a16:creationId xmlns:a16="http://schemas.microsoft.com/office/drawing/2014/main" id="{9F790487-15D7-88F2-BEFF-C724E529E4D8}"/>
              </a:ext>
            </a:extLst>
          </p:cNvPr>
          <p:cNvCxnSpPr>
            <a:cxnSpLocks/>
            <a:stCxn id="9" idx="0"/>
          </p:cNvCxnSpPr>
          <p:nvPr/>
        </p:nvCxnSpPr>
        <p:spPr>
          <a:xfrm flipV="1">
            <a:off x="2050025" y="4296928"/>
            <a:ext cx="7556064" cy="1069774"/>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562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75819-7071-0729-E1A4-37953ABA6BA0}"/>
              </a:ext>
            </a:extLst>
          </p:cNvPr>
          <p:cNvSpPr>
            <a:spLocks noGrp="1"/>
          </p:cNvSpPr>
          <p:nvPr>
            <p:ph type="title"/>
          </p:nvPr>
        </p:nvSpPr>
        <p:spPr/>
        <p:txBody>
          <a:bodyPr>
            <a:normAutofit fontScale="90000"/>
          </a:bodyPr>
          <a:lstStyle/>
          <a:p>
            <a:r>
              <a:rPr lang="es-CO" dirty="0"/>
              <a:t>GitHub + GitHub </a:t>
            </a:r>
            <a:r>
              <a:rPr lang="es-CO" dirty="0" err="1"/>
              <a:t>Actions</a:t>
            </a:r>
            <a:r>
              <a:rPr lang="es-CO" dirty="0"/>
              <a:t> + </a:t>
            </a:r>
            <a:r>
              <a:rPr lang="es-CO" dirty="0" err="1"/>
              <a:t>DockerHub</a:t>
            </a:r>
            <a:r>
              <a:rPr lang="es-CO" dirty="0"/>
              <a:t> – II</a:t>
            </a:r>
          </a:p>
        </p:txBody>
      </p:sp>
      <p:sp>
        <p:nvSpPr>
          <p:cNvPr id="4" name="Marcador de número de diapositiva 3">
            <a:extLst>
              <a:ext uri="{FF2B5EF4-FFF2-40B4-BE49-F238E27FC236}">
                <a16:creationId xmlns:a16="http://schemas.microsoft.com/office/drawing/2014/main" id="{1FA1D473-0B4B-3D2F-70AC-5C46B1C137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39</a:t>
            </a:fld>
            <a:endParaRPr lang="es-CO"/>
          </a:p>
        </p:txBody>
      </p:sp>
      <p:pic>
        <p:nvPicPr>
          <p:cNvPr id="5" name="Imagen 4" descr="Interfaz de usuario gráfica, Texto, Aplicación, Correo electrónico, Sitio web&#10;&#10;Descripción generada automáticamente">
            <a:extLst>
              <a:ext uri="{FF2B5EF4-FFF2-40B4-BE49-F238E27FC236}">
                <a16:creationId xmlns:a16="http://schemas.microsoft.com/office/drawing/2014/main" id="{16DD9522-6161-6D0A-4300-5F0AEA2A3164}"/>
              </a:ext>
            </a:extLst>
          </p:cNvPr>
          <p:cNvPicPr>
            <a:picLocks noChangeAspect="1"/>
          </p:cNvPicPr>
          <p:nvPr/>
        </p:nvPicPr>
        <p:blipFill>
          <a:blip r:embed="rId2"/>
          <a:stretch>
            <a:fillRect/>
          </a:stretch>
        </p:blipFill>
        <p:spPr>
          <a:xfrm>
            <a:off x="2283471" y="1438632"/>
            <a:ext cx="5132647" cy="2605815"/>
          </a:xfrm>
          <a:prstGeom prst="rect">
            <a:avLst/>
          </a:prstGeom>
          <a:ln>
            <a:noFill/>
          </a:ln>
          <a:effectLst>
            <a:outerShdw blurRad="190500" algn="tl" rotWithShape="0">
              <a:srgbClr val="000000">
                <a:alpha val="70000"/>
              </a:srgbClr>
            </a:outerShdw>
          </a:effectLst>
        </p:spPr>
      </p:pic>
      <p:pic>
        <p:nvPicPr>
          <p:cNvPr id="6" name="Imagen 5" descr="Interfaz de usuario gráfica, Texto, Aplicación, Correo electrónico&#10;&#10;Descripción generada automáticamente">
            <a:extLst>
              <a:ext uri="{FF2B5EF4-FFF2-40B4-BE49-F238E27FC236}">
                <a16:creationId xmlns:a16="http://schemas.microsoft.com/office/drawing/2014/main" id="{F6245CAA-6DF9-E091-7970-5F53D8B6757D}"/>
              </a:ext>
            </a:extLst>
          </p:cNvPr>
          <p:cNvPicPr>
            <a:picLocks noChangeAspect="1"/>
          </p:cNvPicPr>
          <p:nvPr/>
        </p:nvPicPr>
        <p:blipFill>
          <a:blip r:embed="rId3"/>
          <a:stretch>
            <a:fillRect/>
          </a:stretch>
        </p:blipFill>
        <p:spPr>
          <a:xfrm>
            <a:off x="5996207" y="2741539"/>
            <a:ext cx="5629529" cy="3073151"/>
          </a:xfrm>
          <a:prstGeom prst="rect">
            <a:avLst/>
          </a:prstGeom>
          <a:ln>
            <a:noFill/>
          </a:ln>
          <a:effectLst>
            <a:outerShdw blurRad="190500" algn="tl" rotWithShape="0">
              <a:srgbClr val="000000">
                <a:alpha val="70000"/>
              </a:srgbClr>
            </a:outerShdw>
          </a:effectLst>
        </p:spPr>
      </p:pic>
      <p:sp>
        <p:nvSpPr>
          <p:cNvPr id="7" name="Rectángulo 6">
            <a:extLst>
              <a:ext uri="{FF2B5EF4-FFF2-40B4-BE49-F238E27FC236}">
                <a16:creationId xmlns:a16="http://schemas.microsoft.com/office/drawing/2014/main" id="{EAB4556C-3E66-A67B-28C4-934D9541C10D}"/>
              </a:ext>
            </a:extLst>
          </p:cNvPr>
          <p:cNvSpPr/>
          <p:nvPr/>
        </p:nvSpPr>
        <p:spPr>
          <a:xfrm>
            <a:off x="1859420" y="4552158"/>
            <a:ext cx="3853124" cy="208377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a:solidFill>
                  <a:schemeClr val="tx1"/>
                </a:solidFill>
                <a:latin typeface="Calibri" panose="020F0502020204030204" pitchFamily="34" charset="0"/>
                <a:cs typeface="Calibri" panose="020F0502020204030204" pitchFamily="34" charset="0"/>
              </a:rPr>
              <a:t>GitHub Actions</a:t>
            </a:r>
            <a:r>
              <a:rPr lang="es-ES" b="1" dirty="0">
                <a:solidFill>
                  <a:schemeClr val="tx1"/>
                </a:solidFill>
                <a:latin typeface="Calibri" panose="020F0502020204030204" pitchFamily="34" charset="0"/>
                <a:cs typeface="Calibri" panose="020F0502020204030204" pitchFamily="34" charset="0"/>
              </a:rPr>
              <a:t> permite crear flujos de </a:t>
            </a:r>
            <a:r>
              <a:rPr lang="es-ES" b="1">
                <a:solidFill>
                  <a:schemeClr val="tx1"/>
                </a:solidFill>
                <a:latin typeface="Calibri" panose="020F0502020204030204" pitchFamily="34" charset="0"/>
                <a:cs typeface="Calibri" panose="020F0502020204030204" pitchFamily="34" charset="0"/>
              </a:rPr>
              <a:t>trabajo (workflows</a:t>
            </a:r>
            <a:r>
              <a:rPr lang="es-ES" b="1" dirty="0">
                <a:solidFill>
                  <a:schemeClr val="tx1"/>
                </a:solidFill>
                <a:latin typeface="Calibri" panose="020F0502020204030204" pitchFamily="34" charset="0"/>
                <a:cs typeface="Calibri" panose="020F0502020204030204" pitchFamily="34" charset="0"/>
              </a:rPr>
              <a:t>) que se pueden utilizar para compilar, probar y desplegar código, dando la posibilidad de crear flujos de integración y despliegue continuo dentro del propio repositorio </a:t>
            </a:r>
            <a:r>
              <a:rPr lang="es-ES" b="1">
                <a:solidFill>
                  <a:schemeClr val="tx1"/>
                </a:solidFill>
                <a:latin typeface="Calibri" panose="020F0502020204030204" pitchFamily="34" charset="0"/>
                <a:cs typeface="Calibri" panose="020F0502020204030204" pitchFamily="34" charset="0"/>
              </a:rPr>
              <a:t>de git.</a:t>
            </a:r>
            <a:endParaRPr lang="es-ES"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254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A8A8D-BE15-57D6-8A5A-0A3B6402B2AA}"/>
              </a:ext>
            </a:extLst>
          </p:cNvPr>
          <p:cNvSpPr>
            <a:spLocks noGrp="1"/>
          </p:cNvSpPr>
          <p:nvPr>
            <p:ph type="title"/>
          </p:nvPr>
        </p:nvSpPr>
        <p:spPr/>
        <p:txBody>
          <a:bodyPr/>
          <a:lstStyle/>
          <a:p>
            <a:r>
              <a:rPr lang="es-CO" dirty="0" err="1"/>
              <a:t>Introduction</a:t>
            </a:r>
            <a:endParaRPr lang="es-CO" dirty="0"/>
          </a:p>
        </p:txBody>
      </p:sp>
      <p:sp>
        <p:nvSpPr>
          <p:cNvPr id="3" name="Marcador de texto 2">
            <a:extLst>
              <a:ext uri="{FF2B5EF4-FFF2-40B4-BE49-F238E27FC236}">
                <a16:creationId xmlns:a16="http://schemas.microsoft.com/office/drawing/2014/main" id="{3FD5B0F3-0D3D-FD34-7493-0CB3B1F29EF7}"/>
              </a:ext>
            </a:extLst>
          </p:cNvPr>
          <p:cNvSpPr>
            <a:spLocks noGrp="1"/>
          </p:cNvSpPr>
          <p:nvPr>
            <p:ph type="body" idx="1"/>
          </p:nvPr>
        </p:nvSpPr>
        <p:spPr/>
        <p:txBody>
          <a:bodyPr>
            <a:normAutofit fontScale="92500"/>
          </a:bodyPr>
          <a:lstStyle/>
          <a:p>
            <a:pPr algn="just"/>
            <a:r>
              <a:rPr lang="en-US" sz="2800" dirty="0"/>
              <a:t>For many years now, we have been finding </a:t>
            </a:r>
            <a:r>
              <a:rPr lang="en-US" sz="2800" b="1" dirty="0"/>
              <a:t>better ways to build systems</a:t>
            </a:r>
            <a:r>
              <a:rPr lang="en-US" sz="2800" dirty="0"/>
              <a:t>.</a:t>
            </a:r>
          </a:p>
          <a:p>
            <a:pPr algn="just"/>
            <a:endParaRPr lang="en-US" sz="2800" dirty="0"/>
          </a:p>
          <a:p>
            <a:pPr algn="just"/>
            <a:r>
              <a:rPr lang="en-US" sz="2800" dirty="0"/>
              <a:t>We have been learning from what has come before, </a:t>
            </a:r>
            <a:r>
              <a:rPr lang="en-US" sz="2800" b="1" dirty="0"/>
              <a:t>adopting new technologies</a:t>
            </a:r>
            <a:r>
              <a:rPr lang="en-US" sz="2800" dirty="0"/>
              <a:t>, and observing how a new wave of technology companies operate in different ways to create IT systems that help make both their customers and their own developers happier.</a:t>
            </a:r>
          </a:p>
          <a:p>
            <a:pPr algn="just"/>
            <a:endParaRPr lang="en-US" sz="2800" dirty="0"/>
          </a:p>
          <a:p>
            <a:pPr algn="just"/>
            <a:r>
              <a:rPr lang="en-US" sz="2800" dirty="0"/>
              <a:t>Our understanding of how the web works has led us to develop better ways of having </a:t>
            </a:r>
            <a:r>
              <a:rPr lang="en-US" sz="2800" b="1" dirty="0"/>
              <a:t>machines talk to other machines</a:t>
            </a:r>
            <a:r>
              <a:rPr lang="en-US" sz="2800" dirty="0"/>
              <a:t>.</a:t>
            </a:r>
            <a:endParaRPr lang="es-CO" sz="2800" dirty="0"/>
          </a:p>
        </p:txBody>
      </p:sp>
      <p:sp>
        <p:nvSpPr>
          <p:cNvPr id="4" name="Marcador de número de diapositiva 3">
            <a:extLst>
              <a:ext uri="{FF2B5EF4-FFF2-40B4-BE49-F238E27FC236}">
                <a16:creationId xmlns:a16="http://schemas.microsoft.com/office/drawing/2014/main" id="{0C661F61-223D-28B9-752E-F2D36869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spTree>
    <p:extLst>
      <p:ext uri="{BB962C8B-B14F-4D97-AF65-F5344CB8AC3E}">
        <p14:creationId xmlns:p14="http://schemas.microsoft.com/office/powerpoint/2010/main" val="408116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9C6976D6-C8BA-7E4C-3C80-19D1D43D76F4}"/>
              </a:ext>
            </a:extLst>
          </p:cNvPr>
          <p:cNvPicPr>
            <a:picLocks noChangeAspect="1"/>
          </p:cNvPicPr>
          <p:nvPr/>
        </p:nvPicPr>
        <p:blipFill>
          <a:blip r:embed="rId2"/>
          <a:stretch>
            <a:fillRect/>
          </a:stretch>
        </p:blipFill>
        <p:spPr>
          <a:xfrm>
            <a:off x="1935011" y="1449122"/>
            <a:ext cx="6332769" cy="5243014"/>
          </a:xfrm>
          <a:prstGeom prst="rect">
            <a:avLst/>
          </a:prstGeom>
        </p:spPr>
      </p:pic>
      <p:sp>
        <p:nvSpPr>
          <p:cNvPr id="2" name="Título 1">
            <a:extLst>
              <a:ext uri="{FF2B5EF4-FFF2-40B4-BE49-F238E27FC236}">
                <a16:creationId xmlns:a16="http://schemas.microsoft.com/office/drawing/2014/main" id="{90ED0036-ADBC-661C-DF3F-F75D0856E2E7}"/>
              </a:ext>
            </a:extLst>
          </p:cNvPr>
          <p:cNvSpPr>
            <a:spLocks noGrp="1"/>
          </p:cNvSpPr>
          <p:nvPr>
            <p:ph type="title"/>
          </p:nvPr>
        </p:nvSpPr>
        <p:spPr/>
        <p:txBody>
          <a:bodyPr>
            <a:normAutofit fontScale="90000"/>
          </a:bodyPr>
          <a:lstStyle/>
          <a:p>
            <a:r>
              <a:rPr lang="es-CO" dirty="0"/>
              <a:t>GitHub + GitHub </a:t>
            </a:r>
            <a:r>
              <a:rPr lang="es-CO" dirty="0" err="1"/>
              <a:t>Actions</a:t>
            </a:r>
            <a:r>
              <a:rPr lang="es-CO" dirty="0"/>
              <a:t> + </a:t>
            </a:r>
            <a:r>
              <a:rPr lang="es-CO" dirty="0" err="1"/>
              <a:t>DockerHub</a:t>
            </a:r>
            <a:r>
              <a:rPr lang="es-CO" dirty="0"/>
              <a:t> – III</a:t>
            </a:r>
          </a:p>
        </p:txBody>
      </p:sp>
      <p:sp>
        <p:nvSpPr>
          <p:cNvPr id="4" name="Marcador de número de diapositiva 3">
            <a:extLst>
              <a:ext uri="{FF2B5EF4-FFF2-40B4-BE49-F238E27FC236}">
                <a16:creationId xmlns:a16="http://schemas.microsoft.com/office/drawing/2014/main" id="{0C661F61-223D-28B9-752E-F2D36869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40</a:t>
            </a:fld>
            <a:endParaRPr lang="es-CO"/>
          </a:p>
        </p:txBody>
      </p:sp>
      <p:sp>
        <p:nvSpPr>
          <p:cNvPr id="6" name="Rectángulo 5">
            <a:extLst>
              <a:ext uri="{FF2B5EF4-FFF2-40B4-BE49-F238E27FC236}">
                <a16:creationId xmlns:a16="http://schemas.microsoft.com/office/drawing/2014/main" id="{5C0303D8-65F5-9778-288E-ADD53C88D1D1}"/>
              </a:ext>
            </a:extLst>
          </p:cNvPr>
          <p:cNvSpPr/>
          <p:nvPr/>
        </p:nvSpPr>
        <p:spPr>
          <a:xfrm>
            <a:off x="8478264" y="1358366"/>
            <a:ext cx="3264746" cy="131955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tx1"/>
                </a:solidFill>
                <a:latin typeface="Calibri" panose="020F0502020204030204" pitchFamily="34" charset="0"/>
                <a:cs typeface="Calibri" panose="020F0502020204030204" pitchFamily="34" charset="0"/>
              </a:rPr>
              <a:t>Especificamos un flujo de trabajo que se ejecuta cuando hay un “</a:t>
            </a:r>
            <a:r>
              <a:rPr lang="es-ES" b="1" dirty="0" err="1">
                <a:solidFill>
                  <a:schemeClr val="tx1"/>
                </a:solidFill>
                <a:latin typeface="Calibri" panose="020F0502020204030204" pitchFamily="34" charset="0"/>
                <a:cs typeface="Calibri" panose="020F0502020204030204" pitchFamily="34" charset="0"/>
              </a:rPr>
              <a:t>push</a:t>
            </a:r>
            <a:r>
              <a:rPr lang="es-ES" b="1" dirty="0">
                <a:solidFill>
                  <a:schemeClr val="tx1"/>
                </a:solidFill>
                <a:latin typeface="Calibri" panose="020F0502020204030204" pitchFamily="34" charset="0"/>
                <a:cs typeface="Calibri" panose="020F0502020204030204" pitchFamily="34" charset="0"/>
              </a:rPr>
              <a:t>” o “</a:t>
            </a:r>
            <a:r>
              <a:rPr lang="es-ES" b="1" dirty="0" err="1">
                <a:solidFill>
                  <a:schemeClr val="tx1"/>
                </a:solidFill>
                <a:latin typeface="Calibri" panose="020F0502020204030204" pitchFamily="34" charset="0"/>
                <a:cs typeface="Calibri" panose="020F0502020204030204" pitchFamily="34" charset="0"/>
              </a:rPr>
              <a:t>pull</a:t>
            </a:r>
            <a:r>
              <a:rPr lang="es-ES" b="1" dirty="0">
                <a:solidFill>
                  <a:schemeClr val="tx1"/>
                </a:solidFill>
                <a:latin typeface="Calibri" panose="020F0502020204030204" pitchFamily="34" charset="0"/>
                <a:cs typeface="Calibri" panose="020F0502020204030204" pitchFamily="34" charset="0"/>
              </a:rPr>
              <a:t> </a:t>
            </a:r>
            <a:r>
              <a:rPr lang="es-ES" b="1" dirty="0" err="1">
                <a:solidFill>
                  <a:schemeClr val="tx1"/>
                </a:solidFill>
                <a:latin typeface="Calibri" panose="020F0502020204030204" pitchFamily="34" charset="0"/>
                <a:cs typeface="Calibri" panose="020F0502020204030204" pitchFamily="34" charset="0"/>
              </a:rPr>
              <a:t>request</a:t>
            </a:r>
            <a:r>
              <a:rPr lang="es-ES" b="1" dirty="0">
                <a:solidFill>
                  <a:schemeClr val="tx1"/>
                </a:solidFill>
                <a:latin typeface="Calibri" panose="020F0502020204030204" pitchFamily="34" charset="0"/>
                <a:cs typeface="Calibri" panose="020F0502020204030204" pitchFamily="34" charset="0"/>
              </a:rPr>
              <a:t>” a la rama “master”.</a:t>
            </a:r>
          </a:p>
        </p:txBody>
      </p:sp>
      <p:cxnSp>
        <p:nvCxnSpPr>
          <p:cNvPr id="7" name="Conector recto de flecha 6">
            <a:extLst>
              <a:ext uri="{FF2B5EF4-FFF2-40B4-BE49-F238E27FC236}">
                <a16:creationId xmlns:a16="http://schemas.microsoft.com/office/drawing/2014/main" id="{AFBDB8B2-10C0-B7FB-2BF3-FB924EB64073}"/>
              </a:ext>
            </a:extLst>
          </p:cNvPr>
          <p:cNvCxnSpPr>
            <a:cxnSpLocks/>
            <a:stCxn id="6" idx="1"/>
          </p:cNvCxnSpPr>
          <p:nvPr/>
        </p:nvCxnSpPr>
        <p:spPr>
          <a:xfrm flipH="1">
            <a:off x="4166755" y="2018141"/>
            <a:ext cx="4311509" cy="38157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Rectángulo 7">
            <a:extLst>
              <a:ext uri="{FF2B5EF4-FFF2-40B4-BE49-F238E27FC236}">
                <a16:creationId xmlns:a16="http://schemas.microsoft.com/office/drawing/2014/main" id="{B778BBED-6851-BA02-1D37-AE895515CA48}"/>
              </a:ext>
            </a:extLst>
          </p:cNvPr>
          <p:cNvSpPr/>
          <p:nvPr/>
        </p:nvSpPr>
        <p:spPr>
          <a:xfrm>
            <a:off x="8478264" y="2795311"/>
            <a:ext cx="3264746" cy="97245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tx1"/>
                </a:solidFill>
                <a:latin typeface="Calibri" panose="020F0502020204030204" pitchFamily="34" charset="0"/>
                <a:cs typeface="Calibri" panose="020F0502020204030204" pitchFamily="34" charset="0"/>
              </a:rPr>
              <a:t>Creamos un trabajo que corre una maquina Ubuntu, y descargamos el código del repo.</a:t>
            </a:r>
          </a:p>
        </p:txBody>
      </p:sp>
      <p:cxnSp>
        <p:nvCxnSpPr>
          <p:cNvPr id="9" name="Conector recto de flecha 8">
            <a:extLst>
              <a:ext uri="{FF2B5EF4-FFF2-40B4-BE49-F238E27FC236}">
                <a16:creationId xmlns:a16="http://schemas.microsoft.com/office/drawing/2014/main" id="{336FFB34-26DD-4F43-DA9E-83711E15F1E9}"/>
              </a:ext>
            </a:extLst>
          </p:cNvPr>
          <p:cNvCxnSpPr>
            <a:cxnSpLocks/>
            <a:stCxn id="8" idx="1"/>
          </p:cNvCxnSpPr>
          <p:nvPr/>
        </p:nvCxnSpPr>
        <p:spPr>
          <a:xfrm flipH="1">
            <a:off x="4385187" y="3281540"/>
            <a:ext cx="4093077" cy="52964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0" name="Conector recto de flecha 9">
            <a:extLst>
              <a:ext uri="{FF2B5EF4-FFF2-40B4-BE49-F238E27FC236}">
                <a16:creationId xmlns:a16="http://schemas.microsoft.com/office/drawing/2014/main" id="{F5509877-9C3F-9102-2432-F4C4780FF5EE}"/>
              </a:ext>
            </a:extLst>
          </p:cNvPr>
          <p:cNvCxnSpPr>
            <a:cxnSpLocks/>
          </p:cNvCxnSpPr>
          <p:nvPr/>
        </p:nvCxnSpPr>
        <p:spPr>
          <a:xfrm flipH="1">
            <a:off x="4779818" y="3310580"/>
            <a:ext cx="3698446" cy="118974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1" name="Imagen 10">
            <a:extLst>
              <a:ext uri="{FF2B5EF4-FFF2-40B4-BE49-F238E27FC236}">
                <a16:creationId xmlns:a16="http://schemas.microsoft.com/office/drawing/2014/main" id="{D5DF4271-8E73-45D5-E011-E7DFF7B324DD}"/>
              </a:ext>
            </a:extLst>
          </p:cNvPr>
          <p:cNvPicPr>
            <a:picLocks noChangeAspect="1"/>
          </p:cNvPicPr>
          <p:nvPr/>
        </p:nvPicPr>
        <p:blipFill>
          <a:blip r:embed="rId3"/>
          <a:stretch>
            <a:fillRect/>
          </a:stretch>
        </p:blipFill>
        <p:spPr>
          <a:xfrm>
            <a:off x="8274126" y="3940731"/>
            <a:ext cx="3652839" cy="1119188"/>
          </a:xfrm>
          <a:prstGeom prst="rect">
            <a:avLst/>
          </a:prstGeom>
          <a:ln>
            <a:noFill/>
          </a:ln>
          <a:effectLst>
            <a:outerShdw blurRad="190500" algn="tl" rotWithShape="0">
              <a:srgbClr val="000000">
                <a:alpha val="70000"/>
              </a:srgbClr>
            </a:outerShdw>
          </a:effectLst>
        </p:spPr>
      </p:pic>
      <p:sp>
        <p:nvSpPr>
          <p:cNvPr id="12" name="Rectángulo 11">
            <a:extLst>
              <a:ext uri="{FF2B5EF4-FFF2-40B4-BE49-F238E27FC236}">
                <a16:creationId xmlns:a16="http://schemas.microsoft.com/office/drawing/2014/main" id="{6CC867F7-7AA7-1A75-00EA-311DFDEE09A7}"/>
              </a:ext>
            </a:extLst>
          </p:cNvPr>
          <p:cNvSpPr/>
          <p:nvPr/>
        </p:nvSpPr>
        <p:spPr>
          <a:xfrm>
            <a:off x="8766489" y="5241496"/>
            <a:ext cx="2737253" cy="139443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tx1"/>
                </a:solidFill>
                <a:latin typeface="Calibri" panose="020F0502020204030204" pitchFamily="34" charset="0"/>
                <a:cs typeface="Calibri" panose="020F0502020204030204" pitchFamily="34" charset="0"/>
              </a:rPr>
              <a:t>Nos </a:t>
            </a:r>
            <a:r>
              <a:rPr lang="es-ES" b="1" dirty="0" err="1">
                <a:solidFill>
                  <a:schemeClr val="tx1"/>
                </a:solidFill>
                <a:latin typeface="Calibri" panose="020F0502020204030204" pitchFamily="34" charset="0"/>
                <a:cs typeface="Calibri" panose="020F0502020204030204" pitchFamily="34" charset="0"/>
              </a:rPr>
              <a:t>logueamos</a:t>
            </a:r>
            <a:r>
              <a:rPr lang="es-ES" b="1" dirty="0">
                <a:solidFill>
                  <a:schemeClr val="tx1"/>
                </a:solidFill>
                <a:latin typeface="Calibri" panose="020F0502020204030204" pitchFamily="34" charset="0"/>
                <a:cs typeface="Calibri" panose="020F0502020204030204" pitchFamily="34" charset="0"/>
              </a:rPr>
              <a:t> en Docker desde la maquina Ubuntu, construimos la imagen, y la montamos a nuestro repo en </a:t>
            </a:r>
            <a:r>
              <a:rPr lang="es-ES" b="1" dirty="0" err="1">
                <a:solidFill>
                  <a:schemeClr val="tx1"/>
                </a:solidFill>
                <a:latin typeface="Calibri" panose="020F0502020204030204" pitchFamily="34" charset="0"/>
                <a:cs typeface="Calibri" panose="020F0502020204030204" pitchFamily="34" charset="0"/>
              </a:rPr>
              <a:t>DockerHub</a:t>
            </a:r>
            <a:r>
              <a:rPr lang="es-ES" b="1" dirty="0">
                <a:solidFill>
                  <a:schemeClr val="tx1"/>
                </a:solidFill>
                <a:latin typeface="Calibri" panose="020F0502020204030204" pitchFamily="34" charset="0"/>
                <a:cs typeface="Calibri" panose="020F0502020204030204" pitchFamily="34" charset="0"/>
              </a:rPr>
              <a:t>.</a:t>
            </a:r>
          </a:p>
        </p:txBody>
      </p:sp>
      <p:cxnSp>
        <p:nvCxnSpPr>
          <p:cNvPr id="13" name="Conector recto de flecha 12">
            <a:extLst>
              <a:ext uri="{FF2B5EF4-FFF2-40B4-BE49-F238E27FC236}">
                <a16:creationId xmlns:a16="http://schemas.microsoft.com/office/drawing/2014/main" id="{71DDECFA-CC1A-16C4-0F89-8B9161C8F37A}"/>
              </a:ext>
            </a:extLst>
          </p:cNvPr>
          <p:cNvCxnSpPr>
            <a:cxnSpLocks/>
            <a:stCxn id="12" idx="1"/>
          </p:cNvCxnSpPr>
          <p:nvPr/>
        </p:nvCxnSpPr>
        <p:spPr>
          <a:xfrm flipH="1" flipV="1">
            <a:off x="5766955" y="5059919"/>
            <a:ext cx="2999534" cy="87879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4" name="Conector recto de flecha 13">
            <a:extLst>
              <a:ext uri="{FF2B5EF4-FFF2-40B4-BE49-F238E27FC236}">
                <a16:creationId xmlns:a16="http://schemas.microsoft.com/office/drawing/2014/main" id="{3532C9F8-6D81-84D3-CC26-3AD167126797}"/>
              </a:ext>
            </a:extLst>
          </p:cNvPr>
          <p:cNvCxnSpPr>
            <a:cxnSpLocks/>
            <a:stCxn id="12" idx="1"/>
          </p:cNvCxnSpPr>
          <p:nvPr/>
        </p:nvCxnSpPr>
        <p:spPr>
          <a:xfrm flipH="1" flipV="1">
            <a:off x="7803573" y="5938713"/>
            <a:ext cx="962916" cy="1"/>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5" name="Conector recto de flecha 14">
            <a:extLst>
              <a:ext uri="{FF2B5EF4-FFF2-40B4-BE49-F238E27FC236}">
                <a16:creationId xmlns:a16="http://schemas.microsoft.com/office/drawing/2014/main" id="{0C6A4AB3-AD99-14B1-C599-C487146B3702}"/>
              </a:ext>
            </a:extLst>
          </p:cNvPr>
          <p:cNvCxnSpPr>
            <a:cxnSpLocks/>
            <a:stCxn id="12" idx="1"/>
          </p:cNvCxnSpPr>
          <p:nvPr/>
        </p:nvCxnSpPr>
        <p:spPr>
          <a:xfrm flipH="1">
            <a:off x="5684671" y="5938714"/>
            <a:ext cx="3081818" cy="479667"/>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7678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028E039-BB4E-1A04-9D83-8E4C4C6F8403}"/>
              </a:ext>
            </a:extLst>
          </p:cNvPr>
          <p:cNvSpPr>
            <a:spLocks noGrp="1"/>
          </p:cNvSpPr>
          <p:nvPr>
            <p:ph type="title"/>
          </p:nvPr>
        </p:nvSpPr>
        <p:spPr/>
        <p:txBody>
          <a:bodyPr/>
          <a:lstStyle/>
          <a:p>
            <a:r>
              <a:rPr lang="es-CO" dirty="0" err="1"/>
              <a:t>Randomquotes</a:t>
            </a:r>
            <a:r>
              <a:rPr lang="es-CO" dirty="0"/>
              <a:t> – </a:t>
            </a:r>
            <a:r>
              <a:rPr lang="es-CO" dirty="0" err="1"/>
              <a:t>service</a:t>
            </a:r>
            <a:r>
              <a:rPr lang="es-CO" dirty="0"/>
              <a:t> </a:t>
            </a:r>
          </a:p>
        </p:txBody>
      </p:sp>
      <p:sp>
        <p:nvSpPr>
          <p:cNvPr id="4" name="Marcador de número de diapositiva 3">
            <a:extLst>
              <a:ext uri="{FF2B5EF4-FFF2-40B4-BE49-F238E27FC236}">
                <a16:creationId xmlns:a16="http://schemas.microsoft.com/office/drawing/2014/main" id="{8DC1E59D-2C38-7905-BBDC-3F41890C5B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41</a:t>
            </a:fld>
            <a:endParaRPr lang="es-CO"/>
          </a:p>
        </p:txBody>
      </p:sp>
      <p:pic>
        <p:nvPicPr>
          <p:cNvPr id="7" name="Imagen 6" descr="Texto&#10;&#10;Descripción generada automáticamente">
            <a:extLst>
              <a:ext uri="{FF2B5EF4-FFF2-40B4-BE49-F238E27FC236}">
                <a16:creationId xmlns:a16="http://schemas.microsoft.com/office/drawing/2014/main" id="{FF4679A3-A351-15A4-FB27-8F7959EF69D2}"/>
              </a:ext>
            </a:extLst>
          </p:cNvPr>
          <p:cNvPicPr>
            <a:picLocks noChangeAspect="1"/>
          </p:cNvPicPr>
          <p:nvPr/>
        </p:nvPicPr>
        <p:blipFill>
          <a:blip r:embed="rId2"/>
          <a:stretch>
            <a:fillRect/>
          </a:stretch>
        </p:blipFill>
        <p:spPr>
          <a:xfrm>
            <a:off x="2172564" y="1895416"/>
            <a:ext cx="9468269" cy="2039781"/>
          </a:xfrm>
          <a:prstGeom prst="rect">
            <a:avLst/>
          </a:prstGeom>
          <a:ln>
            <a:noFill/>
          </a:ln>
          <a:effectLst>
            <a:outerShdw blurRad="190500" algn="tl" rotWithShape="0">
              <a:srgbClr val="000000">
                <a:alpha val="70000"/>
              </a:srgbClr>
            </a:outerShdw>
          </a:effectLst>
        </p:spPr>
      </p:pic>
      <p:sp>
        <p:nvSpPr>
          <p:cNvPr id="8" name="Rectángulo 7">
            <a:extLst>
              <a:ext uri="{FF2B5EF4-FFF2-40B4-BE49-F238E27FC236}">
                <a16:creationId xmlns:a16="http://schemas.microsoft.com/office/drawing/2014/main" id="{A0AA6D73-2F4F-9708-934E-92B24D827323}"/>
              </a:ext>
            </a:extLst>
          </p:cNvPr>
          <p:cNvSpPr/>
          <p:nvPr/>
        </p:nvSpPr>
        <p:spPr>
          <a:xfrm>
            <a:off x="4846770" y="4380210"/>
            <a:ext cx="3935809" cy="131955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tx1"/>
                </a:solidFill>
                <a:latin typeface="Calibri" panose="020F0502020204030204" pitchFamily="34" charset="0"/>
                <a:cs typeface="Calibri" panose="020F0502020204030204" pitchFamily="34" charset="0"/>
              </a:rPr>
              <a:t>Anteriormente montamos el proyecto </a:t>
            </a:r>
            <a:r>
              <a:rPr lang="es-ES" b="1">
                <a:solidFill>
                  <a:schemeClr val="tx1"/>
                </a:solidFill>
                <a:latin typeface="Calibri" panose="020F0502020204030204" pitchFamily="34" charset="0"/>
                <a:cs typeface="Calibri" panose="020F0502020204030204" pitchFamily="34" charset="0"/>
              </a:rPr>
              <a:t>de randomquotes</a:t>
            </a:r>
            <a:r>
              <a:rPr lang="es-ES" b="1" dirty="0">
                <a:solidFill>
                  <a:schemeClr val="tx1"/>
                </a:solidFill>
                <a:latin typeface="Calibri" panose="020F0502020204030204" pitchFamily="34" charset="0"/>
                <a:cs typeface="Calibri" panose="020F0502020204030204" pitchFamily="34" charset="0"/>
              </a:rPr>
              <a:t> </a:t>
            </a:r>
            <a:r>
              <a:rPr lang="es-ES" b="1">
                <a:solidFill>
                  <a:schemeClr val="tx1"/>
                </a:solidFill>
                <a:latin typeface="Calibri" panose="020F0502020204030204" pitchFamily="34" charset="0"/>
                <a:cs typeface="Calibri" panose="020F0502020204030204" pitchFamily="34" charset="0"/>
              </a:rPr>
              <a:t>en DockerHub</a:t>
            </a:r>
            <a:r>
              <a:rPr lang="es-ES" b="1" dirty="0">
                <a:solidFill>
                  <a:schemeClr val="tx1"/>
                </a:solidFill>
                <a:latin typeface="Calibri" panose="020F0502020204030204" pitchFamily="34" charset="0"/>
                <a:cs typeface="Calibri" panose="020F0502020204030204" pitchFamily="34" charset="0"/>
              </a:rPr>
              <a:t> para no tener que instalar la imagen en cada nodo, y darle acceso global</a:t>
            </a:r>
          </a:p>
        </p:txBody>
      </p:sp>
      <p:cxnSp>
        <p:nvCxnSpPr>
          <p:cNvPr id="9" name="Conector recto de flecha 8">
            <a:extLst>
              <a:ext uri="{FF2B5EF4-FFF2-40B4-BE49-F238E27FC236}">
                <a16:creationId xmlns:a16="http://schemas.microsoft.com/office/drawing/2014/main" id="{4E87A763-8B85-89F9-51F9-5727F4E556B6}"/>
              </a:ext>
            </a:extLst>
          </p:cNvPr>
          <p:cNvCxnSpPr>
            <a:cxnSpLocks/>
            <a:stCxn id="8" idx="0"/>
          </p:cNvCxnSpPr>
          <p:nvPr/>
        </p:nvCxnSpPr>
        <p:spPr>
          <a:xfrm flipH="1" flipV="1">
            <a:off x="6096000" y="2451602"/>
            <a:ext cx="718675" cy="192860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420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028E039-BB4E-1A04-9D83-8E4C4C6F8403}"/>
              </a:ext>
            </a:extLst>
          </p:cNvPr>
          <p:cNvSpPr>
            <a:spLocks noGrp="1"/>
          </p:cNvSpPr>
          <p:nvPr>
            <p:ph type="title"/>
          </p:nvPr>
        </p:nvSpPr>
        <p:spPr/>
        <p:txBody>
          <a:bodyPr/>
          <a:lstStyle/>
          <a:p>
            <a:r>
              <a:rPr lang="es-CO" dirty="0" err="1"/>
              <a:t>Randomquotes</a:t>
            </a:r>
            <a:r>
              <a:rPr lang="es-CO" dirty="0"/>
              <a:t> – </a:t>
            </a:r>
            <a:r>
              <a:rPr lang="es-CO" dirty="0" err="1"/>
              <a:t>service</a:t>
            </a:r>
            <a:r>
              <a:rPr lang="es-CO" dirty="0"/>
              <a:t> – II </a:t>
            </a:r>
          </a:p>
        </p:txBody>
      </p:sp>
      <p:sp>
        <p:nvSpPr>
          <p:cNvPr id="4" name="Marcador de número de diapositiva 3">
            <a:extLst>
              <a:ext uri="{FF2B5EF4-FFF2-40B4-BE49-F238E27FC236}">
                <a16:creationId xmlns:a16="http://schemas.microsoft.com/office/drawing/2014/main" id="{8DC1E59D-2C38-7905-BBDC-3F41890C5B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42</a:t>
            </a:fld>
            <a:endParaRPr lang="es-CO"/>
          </a:p>
        </p:txBody>
      </p:sp>
      <p:pic>
        <p:nvPicPr>
          <p:cNvPr id="2" name="Imagen 1" descr="Texto&#10;&#10;Descripción generada automáticamente">
            <a:extLst>
              <a:ext uri="{FF2B5EF4-FFF2-40B4-BE49-F238E27FC236}">
                <a16:creationId xmlns:a16="http://schemas.microsoft.com/office/drawing/2014/main" id="{68F6060E-CA55-A31B-4D82-8FDAC4F9EEAC}"/>
              </a:ext>
            </a:extLst>
          </p:cNvPr>
          <p:cNvPicPr>
            <a:picLocks noChangeAspect="1"/>
          </p:cNvPicPr>
          <p:nvPr/>
        </p:nvPicPr>
        <p:blipFill>
          <a:blip r:embed="rId2"/>
          <a:stretch>
            <a:fillRect/>
          </a:stretch>
        </p:blipFill>
        <p:spPr>
          <a:xfrm>
            <a:off x="2076994" y="1866310"/>
            <a:ext cx="8402775" cy="1977571"/>
          </a:xfrm>
          <a:prstGeom prst="rect">
            <a:avLst/>
          </a:prstGeom>
          <a:ln>
            <a:noFill/>
          </a:ln>
          <a:effectLst>
            <a:outerShdw blurRad="190500" algn="tl" rotWithShape="0">
              <a:srgbClr val="000000">
                <a:alpha val="70000"/>
              </a:srgbClr>
            </a:outerShdw>
          </a:effectLst>
        </p:spPr>
      </p:pic>
      <p:pic>
        <p:nvPicPr>
          <p:cNvPr id="3" name="Imagen 2" descr="Texto&#10;&#10;Descripción generada automáticamente">
            <a:extLst>
              <a:ext uri="{FF2B5EF4-FFF2-40B4-BE49-F238E27FC236}">
                <a16:creationId xmlns:a16="http://schemas.microsoft.com/office/drawing/2014/main" id="{9C4D3541-2466-DEC4-1CD6-4DC2DE680B0A}"/>
              </a:ext>
            </a:extLst>
          </p:cNvPr>
          <p:cNvPicPr>
            <a:picLocks noChangeAspect="1"/>
          </p:cNvPicPr>
          <p:nvPr/>
        </p:nvPicPr>
        <p:blipFill>
          <a:blip r:embed="rId3"/>
          <a:stretch>
            <a:fillRect/>
          </a:stretch>
        </p:blipFill>
        <p:spPr>
          <a:xfrm>
            <a:off x="3316802" y="4169818"/>
            <a:ext cx="8426208" cy="12403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6323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028E039-BB4E-1A04-9D83-8E4C4C6F8403}"/>
              </a:ext>
            </a:extLst>
          </p:cNvPr>
          <p:cNvSpPr>
            <a:spLocks noGrp="1"/>
          </p:cNvSpPr>
          <p:nvPr>
            <p:ph type="title"/>
          </p:nvPr>
        </p:nvSpPr>
        <p:spPr/>
        <p:txBody>
          <a:bodyPr/>
          <a:lstStyle/>
          <a:p>
            <a:r>
              <a:rPr lang="es-CO" dirty="0" err="1"/>
              <a:t>Randomquotes</a:t>
            </a:r>
            <a:r>
              <a:rPr lang="es-CO" dirty="0"/>
              <a:t> – </a:t>
            </a:r>
            <a:r>
              <a:rPr lang="es-CO" dirty="0" err="1"/>
              <a:t>service</a:t>
            </a:r>
            <a:r>
              <a:rPr lang="es-CO" dirty="0"/>
              <a:t> – III </a:t>
            </a:r>
          </a:p>
        </p:txBody>
      </p:sp>
      <p:sp>
        <p:nvSpPr>
          <p:cNvPr id="4" name="Marcador de número de diapositiva 3">
            <a:extLst>
              <a:ext uri="{FF2B5EF4-FFF2-40B4-BE49-F238E27FC236}">
                <a16:creationId xmlns:a16="http://schemas.microsoft.com/office/drawing/2014/main" id="{8DC1E59D-2C38-7905-BBDC-3F41890C5B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43</a:t>
            </a:fld>
            <a:endParaRPr lang="es-CO"/>
          </a:p>
        </p:txBody>
      </p:sp>
      <p:pic>
        <p:nvPicPr>
          <p:cNvPr id="2" name="Imagen 1" descr="Texto&#10;&#10;Descripción generada automáticamente">
            <a:extLst>
              <a:ext uri="{FF2B5EF4-FFF2-40B4-BE49-F238E27FC236}">
                <a16:creationId xmlns:a16="http://schemas.microsoft.com/office/drawing/2014/main" id="{A94F5FF4-8F8C-D505-3367-8889CE6D40AD}"/>
              </a:ext>
            </a:extLst>
          </p:cNvPr>
          <p:cNvPicPr>
            <a:picLocks noChangeAspect="1"/>
          </p:cNvPicPr>
          <p:nvPr/>
        </p:nvPicPr>
        <p:blipFill>
          <a:blip r:embed="rId2"/>
          <a:stretch>
            <a:fillRect/>
          </a:stretch>
        </p:blipFill>
        <p:spPr>
          <a:xfrm>
            <a:off x="2435059" y="1622561"/>
            <a:ext cx="8426208" cy="1240382"/>
          </a:xfrm>
          <a:prstGeom prst="rect">
            <a:avLst/>
          </a:prstGeom>
          <a:ln>
            <a:noFill/>
          </a:ln>
          <a:effectLst>
            <a:outerShdw blurRad="190500" algn="tl" rotWithShape="0">
              <a:srgbClr val="000000">
                <a:alpha val="70000"/>
              </a:srgbClr>
            </a:outerShdw>
          </a:effectLst>
        </p:spPr>
      </p:pic>
      <p:sp>
        <p:nvSpPr>
          <p:cNvPr id="3" name="Rectángulo 2">
            <a:extLst>
              <a:ext uri="{FF2B5EF4-FFF2-40B4-BE49-F238E27FC236}">
                <a16:creationId xmlns:a16="http://schemas.microsoft.com/office/drawing/2014/main" id="{9DF60B8B-E97E-783E-7917-8DA468203398}"/>
              </a:ext>
            </a:extLst>
          </p:cNvPr>
          <p:cNvSpPr/>
          <p:nvPr/>
        </p:nvSpPr>
        <p:spPr>
          <a:xfrm>
            <a:off x="2362130" y="4240278"/>
            <a:ext cx="3935809" cy="85774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tx1"/>
                </a:solidFill>
                <a:latin typeface="Calibri" panose="020F0502020204030204" pitchFamily="34" charset="0"/>
                <a:cs typeface="Calibri" panose="020F0502020204030204" pitchFamily="34" charset="0"/>
              </a:rPr>
              <a:t>¿Y qué pasaba cuando borrábamos un contenedor a la fuerza?</a:t>
            </a:r>
          </a:p>
        </p:txBody>
      </p:sp>
      <p:cxnSp>
        <p:nvCxnSpPr>
          <p:cNvPr id="7" name="Conector recto de flecha 6">
            <a:extLst>
              <a:ext uri="{FF2B5EF4-FFF2-40B4-BE49-F238E27FC236}">
                <a16:creationId xmlns:a16="http://schemas.microsoft.com/office/drawing/2014/main" id="{87279DC2-97FB-EE30-E29F-05CDB47AA9E2}"/>
              </a:ext>
            </a:extLst>
          </p:cNvPr>
          <p:cNvCxnSpPr>
            <a:cxnSpLocks/>
            <a:stCxn id="3" idx="0"/>
          </p:cNvCxnSpPr>
          <p:nvPr/>
        </p:nvCxnSpPr>
        <p:spPr>
          <a:xfrm flipV="1">
            <a:off x="4330035" y="3040626"/>
            <a:ext cx="614187" cy="1199652"/>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8" name="Picture 2">
            <a:extLst>
              <a:ext uri="{FF2B5EF4-FFF2-40B4-BE49-F238E27FC236}">
                <a16:creationId xmlns:a16="http://schemas.microsoft.com/office/drawing/2014/main" id="{56EC2A2C-C25A-6807-693A-1AC90636A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9460" y="2242752"/>
            <a:ext cx="2478972" cy="423454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7471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028E039-BB4E-1A04-9D83-8E4C4C6F8403}"/>
              </a:ext>
            </a:extLst>
          </p:cNvPr>
          <p:cNvSpPr>
            <a:spLocks noGrp="1"/>
          </p:cNvSpPr>
          <p:nvPr>
            <p:ph type="title"/>
          </p:nvPr>
        </p:nvSpPr>
        <p:spPr/>
        <p:txBody>
          <a:bodyPr/>
          <a:lstStyle/>
          <a:p>
            <a:r>
              <a:rPr lang="es-CO" dirty="0"/>
              <a:t>Arquitectura final</a:t>
            </a:r>
          </a:p>
        </p:txBody>
      </p:sp>
      <p:sp>
        <p:nvSpPr>
          <p:cNvPr id="4" name="Marcador de número de diapositiva 3">
            <a:extLst>
              <a:ext uri="{FF2B5EF4-FFF2-40B4-BE49-F238E27FC236}">
                <a16:creationId xmlns:a16="http://schemas.microsoft.com/office/drawing/2014/main" id="{8DC1E59D-2C38-7905-BBDC-3F41890C5B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44</a:t>
            </a:fld>
            <a:endParaRPr lang="es-CO"/>
          </a:p>
        </p:txBody>
      </p:sp>
      <p:pic>
        <p:nvPicPr>
          <p:cNvPr id="2" name="Imagen 1" descr="Interfaz de usuario gráfica, Diagrama&#10;&#10;Descripción generada automáticamente">
            <a:extLst>
              <a:ext uri="{FF2B5EF4-FFF2-40B4-BE49-F238E27FC236}">
                <a16:creationId xmlns:a16="http://schemas.microsoft.com/office/drawing/2014/main" id="{D920D3A4-7A4A-8A09-6FB8-A02B8A41B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781" y="1365996"/>
            <a:ext cx="8464441" cy="5046404"/>
          </a:xfrm>
          <a:prstGeom prst="rect">
            <a:avLst/>
          </a:prstGeom>
        </p:spPr>
      </p:pic>
    </p:spTree>
    <p:extLst>
      <p:ext uri="{BB962C8B-B14F-4D97-AF65-F5344CB8AC3E}">
        <p14:creationId xmlns:p14="http://schemas.microsoft.com/office/powerpoint/2010/main" val="360876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5089D7-A484-D5AB-2824-11CA03DD5776}"/>
              </a:ext>
            </a:extLst>
          </p:cNvPr>
          <p:cNvSpPr>
            <a:spLocks noGrp="1"/>
          </p:cNvSpPr>
          <p:nvPr>
            <p:ph type="title"/>
          </p:nvPr>
        </p:nvSpPr>
        <p:spPr/>
        <p:txBody>
          <a:bodyPr/>
          <a:lstStyle/>
          <a:p>
            <a:r>
              <a:rPr lang="es-CO" dirty="0" err="1"/>
              <a:t>Randomquotes</a:t>
            </a:r>
            <a:r>
              <a:rPr lang="es-CO" dirty="0"/>
              <a:t> – </a:t>
            </a:r>
            <a:r>
              <a:rPr lang="es-CO" dirty="0" err="1"/>
              <a:t>service</a:t>
            </a:r>
            <a:r>
              <a:rPr lang="es-CO" dirty="0"/>
              <a:t> – III</a:t>
            </a:r>
          </a:p>
        </p:txBody>
      </p:sp>
      <p:sp>
        <p:nvSpPr>
          <p:cNvPr id="4" name="Marcador de número de diapositiva 3">
            <a:extLst>
              <a:ext uri="{FF2B5EF4-FFF2-40B4-BE49-F238E27FC236}">
                <a16:creationId xmlns:a16="http://schemas.microsoft.com/office/drawing/2014/main" id="{BC7253D8-937F-38D9-592F-C207AD0C0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45</a:t>
            </a:fld>
            <a:endParaRPr lang="es-CO"/>
          </a:p>
        </p:txBody>
      </p:sp>
      <p:pic>
        <p:nvPicPr>
          <p:cNvPr id="5" name="Imagen 4" descr="Interfaz de usuario gráfica, Aplicación&#10;&#10;Descripción generada automáticamente">
            <a:extLst>
              <a:ext uri="{FF2B5EF4-FFF2-40B4-BE49-F238E27FC236}">
                <a16:creationId xmlns:a16="http://schemas.microsoft.com/office/drawing/2014/main" id="{CFC9A9B0-93F7-8A4C-7BD3-292F64B2EEA1}"/>
              </a:ext>
            </a:extLst>
          </p:cNvPr>
          <p:cNvPicPr>
            <a:picLocks noChangeAspect="1"/>
          </p:cNvPicPr>
          <p:nvPr/>
        </p:nvPicPr>
        <p:blipFill>
          <a:blip r:embed="rId2"/>
          <a:stretch>
            <a:fillRect/>
          </a:stretch>
        </p:blipFill>
        <p:spPr>
          <a:xfrm>
            <a:off x="2468419" y="1769396"/>
            <a:ext cx="7255161" cy="1659604"/>
          </a:xfrm>
          <a:prstGeom prst="rect">
            <a:avLst/>
          </a:prstGeom>
          <a:ln>
            <a:noFill/>
          </a:ln>
          <a:effectLst>
            <a:outerShdw blurRad="190500" algn="tl" rotWithShape="0">
              <a:srgbClr val="000000">
                <a:alpha val="70000"/>
              </a:srgbClr>
            </a:outerShdw>
          </a:effectLst>
        </p:spPr>
      </p:pic>
      <p:pic>
        <p:nvPicPr>
          <p:cNvPr id="6" name="Imagen 5" descr="Interfaz de usuario gráfica, Texto, Aplicación&#10;&#10;Descripción generada automáticamente">
            <a:extLst>
              <a:ext uri="{FF2B5EF4-FFF2-40B4-BE49-F238E27FC236}">
                <a16:creationId xmlns:a16="http://schemas.microsoft.com/office/drawing/2014/main" id="{51A221C2-275F-518F-08AF-A6A6A549A25B}"/>
              </a:ext>
            </a:extLst>
          </p:cNvPr>
          <p:cNvPicPr>
            <a:picLocks noChangeAspect="1"/>
          </p:cNvPicPr>
          <p:nvPr/>
        </p:nvPicPr>
        <p:blipFill>
          <a:blip r:embed="rId3"/>
          <a:stretch>
            <a:fillRect/>
          </a:stretch>
        </p:blipFill>
        <p:spPr>
          <a:xfrm>
            <a:off x="3881283" y="3786596"/>
            <a:ext cx="7291006" cy="16596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081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9069C7-6F38-567D-742D-D01C6A5E783F}"/>
              </a:ext>
            </a:extLst>
          </p:cNvPr>
          <p:cNvSpPr>
            <a:spLocks noGrp="1"/>
          </p:cNvSpPr>
          <p:nvPr>
            <p:ph type="title"/>
          </p:nvPr>
        </p:nvSpPr>
        <p:spPr/>
        <p:txBody>
          <a:bodyPr/>
          <a:lstStyle/>
          <a:p>
            <a:r>
              <a:rPr lang="es-CO" dirty="0"/>
              <a:t>Extra – Docker </a:t>
            </a:r>
            <a:r>
              <a:rPr lang="es-CO" dirty="0" err="1"/>
              <a:t>stack</a:t>
            </a:r>
            <a:endParaRPr lang="es-CO" dirty="0"/>
          </a:p>
        </p:txBody>
      </p:sp>
      <p:sp>
        <p:nvSpPr>
          <p:cNvPr id="3" name="Marcador de texto 2">
            <a:extLst>
              <a:ext uri="{FF2B5EF4-FFF2-40B4-BE49-F238E27FC236}">
                <a16:creationId xmlns:a16="http://schemas.microsoft.com/office/drawing/2014/main" id="{8D9C823D-A11C-04EA-8645-2F249E797D31}"/>
              </a:ext>
            </a:extLst>
          </p:cNvPr>
          <p:cNvSpPr>
            <a:spLocks noGrp="1"/>
          </p:cNvSpPr>
          <p:nvPr>
            <p:ph type="body" idx="1"/>
          </p:nvPr>
        </p:nvSpPr>
        <p:spPr/>
        <p:txBody>
          <a:bodyPr anchor="ctr">
            <a:normAutofit/>
          </a:bodyPr>
          <a:lstStyle/>
          <a:p>
            <a:pPr algn="just"/>
            <a:r>
              <a:rPr lang="es-CO" sz="2200" dirty="0"/>
              <a:t>En este curso (por cuestiones de tiempo), solo veremos aplicaciones “tipo microservicios” compuestas de </a:t>
            </a:r>
            <a:r>
              <a:rPr lang="es-CO" sz="2200" b="1" dirty="0"/>
              <a:t>un único servicio</a:t>
            </a:r>
            <a:r>
              <a:rPr lang="es-CO" sz="2200" dirty="0"/>
              <a:t>. </a:t>
            </a:r>
          </a:p>
          <a:p>
            <a:pPr algn="just"/>
            <a:r>
              <a:rPr lang="es-CO" sz="2200" dirty="0"/>
              <a:t>Sin embargo, en el mundo real, las aplicaciones están compuestas </a:t>
            </a:r>
            <a:r>
              <a:rPr lang="es-CO" sz="2200" b="1" dirty="0"/>
              <a:t>de múltiples servicios</a:t>
            </a:r>
            <a:r>
              <a:rPr lang="es-CO" sz="2200" dirty="0"/>
              <a:t> (bases de datos, </a:t>
            </a:r>
            <a:r>
              <a:rPr lang="es-CO" sz="2200" dirty="0" err="1"/>
              <a:t>front-end</a:t>
            </a:r>
            <a:r>
              <a:rPr lang="es-CO" sz="2200" dirty="0"/>
              <a:t>, </a:t>
            </a:r>
            <a:r>
              <a:rPr lang="es-CO" sz="2200" dirty="0" err="1"/>
              <a:t>backend</a:t>
            </a:r>
            <a:r>
              <a:rPr lang="es-CO" sz="2200" dirty="0"/>
              <a:t>, servicios externos, </a:t>
            </a:r>
            <a:r>
              <a:rPr lang="es-CO" sz="2200" dirty="0" err="1"/>
              <a:t>etc</a:t>
            </a:r>
            <a:r>
              <a:rPr lang="es-CO" sz="2200" dirty="0"/>
              <a:t>). </a:t>
            </a:r>
          </a:p>
          <a:p>
            <a:pPr algn="just"/>
            <a:r>
              <a:rPr lang="es-CO" sz="2200" dirty="0"/>
              <a:t>Administrar esas aplicaciones con lo visto hasta el momento seria muy complejo. Pero, afortunadamente Docker provee dos funcionalidades para administrar ese tipo de aplicaciones complejas:</a:t>
            </a:r>
          </a:p>
          <a:p>
            <a:pPr lvl="1" algn="just">
              <a:buClr>
                <a:srgbClr val="009BAF"/>
              </a:buClr>
            </a:pPr>
            <a:r>
              <a:rPr lang="es-CO" sz="2200" b="1" dirty="0"/>
              <a:t>Docker </a:t>
            </a:r>
            <a:r>
              <a:rPr lang="es-CO" sz="2200" b="1" dirty="0" err="1"/>
              <a:t>compose</a:t>
            </a:r>
            <a:r>
              <a:rPr lang="es-CO" sz="2200" b="1" dirty="0"/>
              <a:t>: </a:t>
            </a:r>
            <a:r>
              <a:rPr lang="es-CO" sz="2200" dirty="0"/>
              <a:t>se utiliza cuando se desea administrar aplicaciones que requieren comunicar múltiples contenedores.</a:t>
            </a:r>
          </a:p>
          <a:p>
            <a:pPr lvl="1" algn="just">
              <a:buClr>
                <a:srgbClr val="009BAF"/>
              </a:buClr>
            </a:pPr>
            <a:r>
              <a:rPr lang="es-CO" sz="2200" b="1" dirty="0"/>
              <a:t>Docker </a:t>
            </a:r>
            <a:r>
              <a:rPr lang="es-CO" sz="2200" b="1" dirty="0" err="1"/>
              <a:t>stack</a:t>
            </a:r>
            <a:r>
              <a:rPr lang="es-CO" sz="2200" b="1" dirty="0"/>
              <a:t> (evolución de Docker </a:t>
            </a:r>
            <a:r>
              <a:rPr lang="es-CO" sz="2200" b="1" dirty="0" err="1"/>
              <a:t>compose</a:t>
            </a:r>
            <a:r>
              <a:rPr lang="es-CO" sz="2200" b="1" dirty="0"/>
              <a:t>):  </a:t>
            </a:r>
            <a:r>
              <a:rPr lang="es-CO" sz="2200" dirty="0"/>
              <a:t>se utiliza cuando se desea administrar aplicaciones que requieren comunicar múltiples servicios.</a:t>
            </a:r>
          </a:p>
        </p:txBody>
      </p:sp>
      <p:sp>
        <p:nvSpPr>
          <p:cNvPr id="4" name="Marcador de número de diapositiva 3">
            <a:extLst>
              <a:ext uri="{FF2B5EF4-FFF2-40B4-BE49-F238E27FC236}">
                <a16:creationId xmlns:a16="http://schemas.microsoft.com/office/drawing/2014/main" id="{255FC031-56FF-13DE-535A-63B611E8AC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46</a:t>
            </a:fld>
            <a:endParaRPr lang="es-CO"/>
          </a:p>
        </p:txBody>
      </p:sp>
    </p:spTree>
    <p:extLst>
      <p:ext uri="{BB962C8B-B14F-4D97-AF65-F5344CB8AC3E}">
        <p14:creationId xmlns:p14="http://schemas.microsoft.com/office/powerpoint/2010/main" val="220355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9069C7-6F38-567D-742D-D01C6A5E783F}"/>
              </a:ext>
            </a:extLst>
          </p:cNvPr>
          <p:cNvSpPr>
            <a:spLocks noGrp="1"/>
          </p:cNvSpPr>
          <p:nvPr>
            <p:ph type="title"/>
          </p:nvPr>
        </p:nvSpPr>
        <p:spPr/>
        <p:txBody>
          <a:bodyPr/>
          <a:lstStyle/>
          <a:p>
            <a:r>
              <a:rPr lang="es-CO" dirty="0"/>
              <a:t>Ejercicio</a:t>
            </a:r>
          </a:p>
        </p:txBody>
      </p:sp>
      <p:sp>
        <p:nvSpPr>
          <p:cNvPr id="3" name="Marcador de texto 2">
            <a:extLst>
              <a:ext uri="{FF2B5EF4-FFF2-40B4-BE49-F238E27FC236}">
                <a16:creationId xmlns:a16="http://schemas.microsoft.com/office/drawing/2014/main" id="{8D9C823D-A11C-04EA-8645-2F249E797D31}"/>
              </a:ext>
            </a:extLst>
          </p:cNvPr>
          <p:cNvSpPr>
            <a:spLocks noGrp="1"/>
          </p:cNvSpPr>
          <p:nvPr>
            <p:ph type="body" idx="1"/>
          </p:nvPr>
        </p:nvSpPr>
        <p:spPr>
          <a:xfrm>
            <a:off x="2076994" y="1410789"/>
            <a:ext cx="9666016" cy="1862723"/>
          </a:xfrm>
        </p:spPr>
        <p:txBody>
          <a:bodyPr>
            <a:normAutofit/>
          </a:bodyPr>
          <a:lstStyle/>
          <a:p>
            <a:r>
              <a:rPr lang="es-CO" sz="2200" dirty="0"/>
              <a:t>Si desea entender el comportamiento de Docker </a:t>
            </a:r>
            <a:r>
              <a:rPr lang="es-CO" sz="2200" dirty="0" err="1"/>
              <a:t>stack</a:t>
            </a:r>
            <a:r>
              <a:rPr lang="es-CO" sz="2200" dirty="0"/>
              <a:t>, siga paso a paso el capítulo 7 del libro guía de Docker. Allí despliegan una aplicación de votaciones online, con Docker </a:t>
            </a:r>
            <a:r>
              <a:rPr lang="es-CO" sz="2200" dirty="0" err="1"/>
              <a:t>Swarm</a:t>
            </a:r>
            <a:r>
              <a:rPr lang="es-CO" sz="2200" dirty="0"/>
              <a:t> y Docker </a:t>
            </a:r>
            <a:r>
              <a:rPr lang="es-CO" sz="2200" dirty="0" err="1"/>
              <a:t>stack</a:t>
            </a:r>
            <a:r>
              <a:rPr lang="es-CO" sz="2200" dirty="0"/>
              <a:t> compuesta de 6 servicios diferentes.</a:t>
            </a:r>
          </a:p>
        </p:txBody>
      </p:sp>
      <p:sp>
        <p:nvSpPr>
          <p:cNvPr id="4" name="Marcador de número de diapositiva 3">
            <a:extLst>
              <a:ext uri="{FF2B5EF4-FFF2-40B4-BE49-F238E27FC236}">
                <a16:creationId xmlns:a16="http://schemas.microsoft.com/office/drawing/2014/main" id="{255FC031-56FF-13DE-535A-63B611E8AC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47</a:t>
            </a:fld>
            <a:endParaRPr lang="es-CO"/>
          </a:p>
        </p:txBody>
      </p:sp>
      <p:pic>
        <p:nvPicPr>
          <p:cNvPr id="5" name="Imagen 4">
            <a:extLst>
              <a:ext uri="{FF2B5EF4-FFF2-40B4-BE49-F238E27FC236}">
                <a16:creationId xmlns:a16="http://schemas.microsoft.com/office/drawing/2014/main" id="{30E0D0BE-0E03-D86D-E911-6EFF443C6485}"/>
              </a:ext>
            </a:extLst>
          </p:cNvPr>
          <p:cNvPicPr>
            <a:picLocks noChangeAspect="1"/>
          </p:cNvPicPr>
          <p:nvPr/>
        </p:nvPicPr>
        <p:blipFill>
          <a:blip r:embed="rId2"/>
          <a:stretch>
            <a:fillRect/>
          </a:stretch>
        </p:blipFill>
        <p:spPr>
          <a:xfrm>
            <a:off x="2596584" y="2969217"/>
            <a:ext cx="7997571" cy="2336369"/>
          </a:xfrm>
          <a:prstGeom prst="rect">
            <a:avLst/>
          </a:prstGeom>
        </p:spPr>
        <p:style>
          <a:lnRef idx="2">
            <a:schemeClr val="dk1"/>
          </a:lnRef>
          <a:fillRef idx="1">
            <a:schemeClr val="lt1"/>
          </a:fillRef>
          <a:effectRef idx="0">
            <a:schemeClr val="dk1"/>
          </a:effectRef>
          <a:fontRef idx="minor">
            <a:schemeClr val="dk1"/>
          </a:fontRef>
        </p:style>
      </p:pic>
      <p:pic>
        <p:nvPicPr>
          <p:cNvPr id="6" name="Imagen 5">
            <a:extLst>
              <a:ext uri="{FF2B5EF4-FFF2-40B4-BE49-F238E27FC236}">
                <a16:creationId xmlns:a16="http://schemas.microsoft.com/office/drawing/2014/main" id="{B4669435-E01F-7253-8DA8-6152CB02FDFF}"/>
              </a:ext>
            </a:extLst>
          </p:cNvPr>
          <p:cNvPicPr>
            <a:picLocks noChangeAspect="1"/>
          </p:cNvPicPr>
          <p:nvPr/>
        </p:nvPicPr>
        <p:blipFill>
          <a:blip r:embed="rId3"/>
          <a:stretch>
            <a:fillRect/>
          </a:stretch>
        </p:blipFill>
        <p:spPr>
          <a:xfrm>
            <a:off x="8221571" y="3584488"/>
            <a:ext cx="2789695" cy="2020644"/>
          </a:xfrm>
          <a:prstGeom prst="rect">
            <a:avLst/>
          </a:prstGeom>
        </p:spPr>
        <p:style>
          <a:lnRef idx="2">
            <a:schemeClr val="dk1"/>
          </a:lnRef>
          <a:fillRef idx="1">
            <a:schemeClr val="lt1"/>
          </a:fillRef>
          <a:effectRef idx="0">
            <a:schemeClr val="dk1"/>
          </a:effectRef>
          <a:fontRef idx="minor">
            <a:schemeClr val="dk1"/>
          </a:fontRef>
        </p:style>
      </p:pic>
      <p:sp>
        <p:nvSpPr>
          <p:cNvPr id="7" name="Rectángulo 6">
            <a:extLst>
              <a:ext uri="{FF2B5EF4-FFF2-40B4-BE49-F238E27FC236}">
                <a16:creationId xmlns:a16="http://schemas.microsoft.com/office/drawing/2014/main" id="{D5990778-4CFD-E466-DEF2-AE32D219D3C6}"/>
              </a:ext>
            </a:extLst>
          </p:cNvPr>
          <p:cNvSpPr/>
          <p:nvPr/>
        </p:nvSpPr>
        <p:spPr>
          <a:xfrm>
            <a:off x="2596584" y="6098472"/>
            <a:ext cx="8451743"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CO" dirty="0">
                <a:hlinkClick r:id="rId4"/>
              </a:rPr>
              <a:t>https://github.com/dockersamples/example-voting-app/blob/master/docker-stack.yml</a:t>
            </a:r>
            <a:endParaRPr lang="es-CO" dirty="0"/>
          </a:p>
        </p:txBody>
      </p:sp>
    </p:spTree>
    <p:extLst>
      <p:ext uri="{BB962C8B-B14F-4D97-AF65-F5344CB8AC3E}">
        <p14:creationId xmlns:p14="http://schemas.microsoft.com/office/powerpoint/2010/main" val="143129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9069C7-6F38-567D-742D-D01C6A5E783F}"/>
              </a:ext>
            </a:extLst>
          </p:cNvPr>
          <p:cNvSpPr>
            <a:spLocks noGrp="1"/>
          </p:cNvSpPr>
          <p:nvPr>
            <p:ph type="title"/>
          </p:nvPr>
        </p:nvSpPr>
        <p:spPr/>
        <p:txBody>
          <a:bodyPr/>
          <a:lstStyle/>
          <a:p>
            <a:r>
              <a:rPr lang="es-CO" dirty="0"/>
              <a:t>Ejemplo – Docker </a:t>
            </a:r>
            <a:r>
              <a:rPr lang="es-CO" dirty="0" err="1"/>
              <a:t>stack</a:t>
            </a:r>
            <a:r>
              <a:rPr lang="es-CO" dirty="0"/>
              <a:t> </a:t>
            </a:r>
          </a:p>
        </p:txBody>
      </p:sp>
      <p:sp>
        <p:nvSpPr>
          <p:cNvPr id="4" name="Marcador de número de diapositiva 3">
            <a:extLst>
              <a:ext uri="{FF2B5EF4-FFF2-40B4-BE49-F238E27FC236}">
                <a16:creationId xmlns:a16="http://schemas.microsoft.com/office/drawing/2014/main" id="{255FC031-56FF-13DE-535A-63B611E8AC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48</a:t>
            </a:fld>
            <a:endParaRPr lang="es-CO"/>
          </a:p>
        </p:txBody>
      </p:sp>
      <p:pic>
        <p:nvPicPr>
          <p:cNvPr id="5" name="Imagen 4">
            <a:extLst>
              <a:ext uri="{FF2B5EF4-FFF2-40B4-BE49-F238E27FC236}">
                <a16:creationId xmlns:a16="http://schemas.microsoft.com/office/drawing/2014/main" id="{091A5F0E-96B1-46B0-626C-4ACA72972FEA}"/>
              </a:ext>
            </a:extLst>
          </p:cNvPr>
          <p:cNvPicPr>
            <a:picLocks noChangeAspect="1"/>
          </p:cNvPicPr>
          <p:nvPr/>
        </p:nvPicPr>
        <p:blipFill>
          <a:blip r:embed="rId2"/>
          <a:stretch>
            <a:fillRect/>
          </a:stretch>
        </p:blipFill>
        <p:spPr>
          <a:xfrm>
            <a:off x="4632349" y="5063707"/>
            <a:ext cx="4555293" cy="1196833"/>
          </a:xfrm>
          <a:prstGeom prst="rect">
            <a:avLst/>
          </a:prstGeom>
        </p:spPr>
        <p:style>
          <a:lnRef idx="2">
            <a:schemeClr val="dk1"/>
          </a:lnRef>
          <a:fillRef idx="1">
            <a:schemeClr val="lt1"/>
          </a:fillRef>
          <a:effectRef idx="0">
            <a:schemeClr val="dk1"/>
          </a:effectRef>
          <a:fontRef idx="minor">
            <a:schemeClr val="dk1"/>
          </a:fontRef>
        </p:style>
      </p:pic>
      <p:pic>
        <p:nvPicPr>
          <p:cNvPr id="6" name="Imagen 5">
            <a:extLst>
              <a:ext uri="{FF2B5EF4-FFF2-40B4-BE49-F238E27FC236}">
                <a16:creationId xmlns:a16="http://schemas.microsoft.com/office/drawing/2014/main" id="{715CB799-1F90-090B-5112-AB63F486B9F2}"/>
              </a:ext>
            </a:extLst>
          </p:cNvPr>
          <p:cNvPicPr>
            <a:picLocks noChangeAspect="1"/>
          </p:cNvPicPr>
          <p:nvPr/>
        </p:nvPicPr>
        <p:blipFill>
          <a:blip r:embed="rId3"/>
          <a:stretch>
            <a:fillRect/>
          </a:stretch>
        </p:blipFill>
        <p:spPr>
          <a:xfrm>
            <a:off x="2966143" y="1739701"/>
            <a:ext cx="7887707" cy="1018902"/>
          </a:xfrm>
          <a:prstGeom prst="rect">
            <a:avLst/>
          </a:prstGeom>
        </p:spPr>
        <p:style>
          <a:lnRef idx="2">
            <a:schemeClr val="dk1"/>
          </a:lnRef>
          <a:fillRef idx="1">
            <a:schemeClr val="lt1"/>
          </a:fillRef>
          <a:effectRef idx="0">
            <a:schemeClr val="dk1"/>
          </a:effectRef>
          <a:fontRef idx="minor">
            <a:schemeClr val="dk1"/>
          </a:fontRef>
        </p:style>
      </p:pic>
      <p:pic>
        <p:nvPicPr>
          <p:cNvPr id="7" name="Imagen 6">
            <a:extLst>
              <a:ext uri="{FF2B5EF4-FFF2-40B4-BE49-F238E27FC236}">
                <a16:creationId xmlns:a16="http://schemas.microsoft.com/office/drawing/2014/main" id="{128B77A5-D98A-3571-E5D5-0798515396A0}"/>
              </a:ext>
            </a:extLst>
          </p:cNvPr>
          <p:cNvPicPr>
            <a:picLocks noChangeAspect="1"/>
          </p:cNvPicPr>
          <p:nvPr/>
        </p:nvPicPr>
        <p:blipFill>
          <a:blip r:embed="rId4"/>
          <a:stretch>
            <a:fillRect/>
          </a:stretch>
        </p:blipFill>
        <p:spPr>
          <a:xfrm>
            <a:off x="1771024" y="3213419"/>
            <a:ext cx="10277951" cy="1395472"/>
          </a:xfrm>
          <a:prstGeom prst="rect">
            <a:avLst/>
          </a:prstGeom>
        </p:spPr>
      </p:pic>
    </p:spTree>
    <p:extLst>
      <p:ext uri="{BB962C8B-B14F-4D97-AF65-F5344CB8AC3E}">
        <p14:creationId xmlns:p14="http://schemas.microsoft.com/office/powerpoint/2010/main" val="377257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671884-30F2-D033-B90B-12A58F5EE626}"/>
              </a:ext>
            </a:extLst>
          </p:cNvPr>
          <p:cNvSpPr>
            <a:spLocks noGrp="1"/>
          </p:cNvSpPr>
          <p:nvPr>
            <p:ph type="title"/>
          </p:nvPr>
        </p:nvSpPr>
        <p:spPr/>
        <p:txBody>
          <a:bodyPr/>
          <a:lstStyle/>
          <a:p>
            <a:r>
              <a:rPr lang="es-CO" dirty="0"/>
              <a:t>Ejemplo – Docker </a:t>
            </a:r>
            <a:r>
              <a:rPr lang="es-CO" dirty="0" err="1"/>
              <a:t>stack</a:t>
            </a:r>
            <a:r>
              <a:rPr lang="es-CO" dirty="0"/>
              <a:t> – II</a:t>
            </a:r>
          </a:p>
        </p:txBody>
      </p:sp>
      <p:sp>
        <p:nvSpPr>
          <p:cNvPr id="4" name="Marcador de número de diapositiva 3">
            <a:extLst>
              <a:ext uri="{FF2B5EF4-FFF2-40B4-BE49-F238E27FC236}">
                <a16:creationId xmlns:a16="http://schemas.microsoft.com/office/drawing/2014/main" id="{BD36CDEE-CF28-ABDD-BA5E-9467F40ABD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49</a:t>
            </a:fld>
            <a:endParaRPr lang="es-CO"/>
          </a:p>
        </p:txBody>
      </p:sp>
      <p:pic>
        <p:nvPicPr>
          <p:cNvPr id="5" name="Imagen 4">
            <a:extLst>
              <a:ext uri="{FF2B5EF4-FFF2-40B4-BE49-F238E27FC236}">
                <a16:creationId xmlns:a16="http://schemas.microsoft.com/office/drawing/2014/main" id="{52E6A95D-CAC5-1C60-A1A9-C48C45134B80}"/>
              </a:ext>
            </a:extLst>
          </p:cNvPr>
          <p:cNvPicPr>
            <a:picLocks noChangeAspect="1"/>
          </p:cNvPicPr>
          <p:nvPr/>
        </p:nvPicPr>
        <p:blipFill>
          <a:blip r:embed="rId2"/>
          <a:stretch>
            <a:fillRect/>
          </a:stretch>
        </p:blipFill>
        <p:spPr>
          <a:xfrm>
            <a:off x="1984542" y="1410789"/>
            <a:ext cx="9758468" cy="1735367"/>
          </a:xfrm>
          <a:prstGeom prst="rect">
            <a:avLst/>
          </a:prstGeom>
        </p:spPr>
        <p:style>
          <a:lnRef idx="2">
            <a:schemeClr val="dk1"/>
          </a:lnRef>
          <a:fillRef idx="1">
            <a:schemeClr val="lt1"/>
          </a:fillRef>
          <a:effectRef idx="0">
            <a:schemeClr val="dk1"/>
          </a:effectRef>
          <a:fontRef idx="minor">
            <a:schemeClr val="dk1"/>
          </a:fontRef>
        </p:style>
      </p:pic>
      <p:pic>
        <p:nvPicPr>
          <p:cNvPr id="6" name="Imagen 5">
            <a:extLst>
              <a:ext uri="{FF2B5EF4-FFF2-40B4-BE49-F238E27FC236}">
                <a16:creationId xmlns:a16="http://schemas.microsoft.com/office/drawing/2014/main" id="{08963A2B-3A42-8E56-62DB-5E3C5485AD6D}"/>
              </a:ext>
            </a:extLst>
          </p:cNvPr>
          <p:cNvPicPr>
            <a:picLocks noChangeAspect="1"/>
          </p:cNvPicPr>
          <p:nvPr/>
        </p:nvPicPr>
        <p:blipFill>
          <a:blip r:embed="rId3"/>
          <a:stretch>
            <a:fillRect/>
          </a:stretch>
        </p:blipFill>
        <p:spPr>
          <a:xfrm>
            <a:off x="2343220" y="3387905"/>
            <a:ext cx="3724275" cy="3248025"/>
          </a:xfrm>
          <a:prstGeom prst="rect">
            <a:avLst/>
          </a:prstGeom>
        </p:spPr>
        <p:style>
          <a:lnRef idx="2">
            <a:schemeClr val="dk1"/>
          </a:lnRef>
          <a:fillRef idx="1">
            <a:schemeClr val="lt1"/>
          </a:fillRef>
          <a:effectRef idx="0">
            <a:schemeClr val="dk1"/>
          </a:effectRef>
          <a:fontRef idx="minor">
            <a:schemeClr val="dk1"/>
          </a:fontRef>
        </p:style>
      </p:pic>
      <p:pic>
        <p:nvPicPr>
          <p:cNvPr id="7" name="Imagen 6">
            <a:extLst>
              <a:ext uri="{FF2B5EF4-FFF2-40B4-BE49-F238E27FC236}">
                <a16:creationId xmlns:a16="http://schemas.microsoft.com/office/drawing/2014/main" id="{6D4B3617-4B72-85AB-CB6D-50C09540A755}"/>
              </a:ext>
            </a:extLst>
          </p:cNvPr>
          <p:cNvPicPr>
            <a:picLocks noChangeAspect="1"/>
          </p:cNvPicPr>
          <p:nvPr/>
        </p:nvPicPr>
        <p:blipFill>
          <a:blip r:embed="rId4"/>
          <a:stretch>
            <a:fillRect/>
          </a:stretch>
        </p:blipFill>
        <p:spPr>
          <a:xfrm>
            <a:off x="6333721" y="3387905"/>
            <a:ext cx="5260886" cy="324802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2841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84BA3-0970-403B-4672-8E90ED7D5727}"/>
              </a:ext>
            </a:extLst>
          </p:cNvPr>
          <p:cNvSpPr>
            <a:spLocks noGrp="1"/>
          </p:cNvSpPr>
          <p:nvPr>
            <p:ph type="title"/>
          </p:nvPr>
        </p:nvSpPr>
        <p:spPr/>
        <p:txBody>
          <a:bodyPr/>
          <a:lstStyle/>
          <a:p>
            <a:r>
              <a:rPr lang="es-CO" dirty="0"/>
              <a:t>Netflix – 2015 – microservicios </a:t>
            </a:r>
          </a:p>
        </p:txBody>
      </p:sp>
      <p:sp>
        <p:nvSpPr>
          <p:cNvPr id="4" name="Marcador de número de diapositiva 3">
            <a:extLst>
              <a:ext uri="{FF2B5EF4-FFF2-40B4-BE49-F238E27FC236}">
                <a16:creationId xmlns:a16="http://schemas.microsoft.com/office/drawing/2014/main" id="{482026B8-BC8E-2DCF-753D-60CB4C0778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pic>
        <p:nvPicPr>
          <p:cNvPr id="5" name="Imagen 4">
            <a:extLst>
              <a:ext uri="{FF2B5EF4-FFF2-40B4-BE49-F238E27FC236}">
                <a16:creationId xmlns:a16="http://schemas.microsoft.com/office/drawing/2014/main" id="{BD691DBB-C0CA-F7D2-4341-733EB23897BC}"/>
              </a:ext>
            </a:extLst>
          </p:cNvPr>
          <p:cNvPicPr>
            <a:picLocks noChangeAspect="1"/>
          </p:cNvPicPr>
          <p:nvPr/>
        </p:nvPicPr>
        <p:blipFill>
          <a:blip r:embed="rId2"/>
          <a:stretch>
            <a:fillRect/>
          </a:stretch>
        </p:blipFill>
        <p:spPr>
          <a:xfrm>
            <a:off x="2579727" y="1422496"/>
            <a:ext cx="8660549" cy="4888854"/>
          </a:xfrm>
          <a:prstGeom prst="rect">
            <a:avLst/>
          </a:prstGeom>
        </p:spPr>
      </p:pic>
    </p:spTree>
    <p:extLst>
      <p:ext uri="{BB962C8B-B14F-4D97-AF65-F5344CB8AC3E}">
        <p14:creationId xmlns:p14="http://schemas.microsoft.com/office/powerpoint/2010/main" val="36083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1786C-876E-F9D3-3673-A36C42491747}"/>
              </a:ext>
            </a:extLst>
          </p:cNvPr>
          <p:cNvSpPr>
            <a:spLocks noGrp="1"/>
          </p:cNvSpPr>
          <p:nvPr>
            <p:ph type="title"/>
          </p:nvPr>
        </p:nvSpPr>
        <p:spPr/>
        <p:txBody>
          <a:bodyPr/>
          <a:lstStyle/>
          <a:p>
            <a:r>
              <a:rPr lang="es-CO" dirty="0"/>
              <a:t>Sugerencias para completar el ejercicio</a:t>
            </a:r>
          </a:p>
        </p:txBody>
      </p:sp>
      <p:sp>
        <p:nvSpPr>
          <p:cNvPr id="4" name="Marcador de número de diapositiva 3">
            <a:extLst>
              <a:ext uri="{FF2B5EF4-FFF2-40B4-BE49-F238E27FC236}">
                <a16:creationId xmlns:a16="http://schemas.microsoft.com/office/drawing/2014/main" id="{E1327536-C55D-532A-3A36-CB22AE3450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50</a:t>
            </a:fld>
            <a:endParaRPr lang="es-CO"/>
          </a:p>
        </p:txBody>
      </p:sp>
      <p:sp>
        <p:nvSpPr>
          <p:cNvPr id="5" name="Marcador de contenido 2">
            <a:extLst>
              <a:ext uri="{FF2B5EF4-FFF2-40B4-BE49-F238E27FC236}">
                <a16:creationId xmlns:a16="http://schemas.microsoft.com/office/drawing/2014/main" id="{2B010424-4DAD-1EA4-3FB2-E3731FF48FFE}"/>
              </a:ext>
            </a:extLst>
          </p:cNvPr>
          <p:cNvSpPr txBox="1">
            <a:spLocks/>
          </p:cNvSpPr>
          <p:nvPr/>
        </p:nvSpPr>
        <p:spPr>
          <a:xfrm>
            <a:off x="2076994" y="1410789"/>
            <a:ext cx="9666016" cy="4663440"/>
          </a:xfrm>
          <a:prstGeom prst="rect">
            <a:avLst/>
          </a:prstGeom>
          <a:noFill/>
          <a:ln>
            <a:noFill/>
          </a:ln>
        </p:spPr>
        <p:txBody>
          <a:bodyPr spcFirstLastPara="1" vert="horz" wrap="square" lIns="91425" tIns="45700" rIns="91425" bIns="45700" rtlCol="0" anchor="t" anchorCtr="0">
            <a:normAutofit lnSpcReduction="10000"/>
          </a:bodyPr>
          <a:lstStyle>
            <a:lvl1pPr marL="457200" lvl="0" indent="-381000" algn="just"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pPr indent="-457200">
              <a:buSzPct val="100000"/>
              <a:buFont typeface="+mj-lt"/>
              <a:buAutoNum type="arabicPeriod"/>
            </a:pPr>
            <a:r>
              <a:rPr lang="es-CO" sz="2000" dirty="0"/>
              <a:t>Primero en una maquina virtual (VM) simple con Docker, </a:t>
            </a:r>
            <a:r>
              <a:rPr lang="es-CO" sz="2000" dirty="0" err="1"/>
              <a:t>instalele</a:t>
            </a:r>
            <a:r>
              <a:rPr lang="es-CO" sz="2000" dirty="0"/>
              <a:t> Docker-</a:t>
            </a:r>
            <a:r>
              <a:rPr lang="es-CO" sz="2000" dirty="0" err="1"/>
              <a:t>compose</a:t>
            </a:r>
            <a:r>
              <a:rPr lang="es-CO" sz="2000" dirty="0"/>
              <a:t> (</a:t>
            </a:r>
            <a:r>
              <a:rPr lang="es-CO" sz="2000" dirty="0">
                <a:hlinkClick r:id="rId2"/>
              </a:rPr>
              <a:t>https://www.digitalocean.com/community/tutorials/how-to-install-docker-compose-on-debian-10</a:t>
            </a:r>
            <a:r>
              <a:rPr lang="es-CO" sz="2000" dirty="0"/>
              <a:t>) -&gt; en el primer comando cambie “1.25.3” por “1.27.3”. Y a la maquina virtual ábrale los puertos 5000 y 5001.</a:t>
            </a:r>
          </a:p>
          <a:p>
            <a:pPr indent="-457200">
              <a:buSzPct val="100000"/>
              <a:buFont typeface="+mj-lt"/>
              <a:buAutoNum type="arabicPeriod"/>
            </a:pPr>
            <a:r>
              <a:rPr lang="es-CO" sz="2000" dirty="0"/>
              <a:t>Luego descargue su VM este repo: </a:t>
            </a:r>
            <a:r>
              <a:rPr lang="es-CO" sz="2000" dirty="0">
                <a:hlinkClick r:id="rId3"/>
              </a:rPr>
              <a:t>https://github.com/dockersamples/example-voting-app</a:t>
            </a:r>
            <a:r>
              <a:rPr lang="es-CO" sz="2000" dirty="0"/>
              <a:t> </a:t>
            </a:r>
          </a:p>
          <a:p>
            <a:pPr indent="-457200">
              <a:buSzPct val="100000"/>
              <a:buFont typeface="+mj-lt"/>
              <a:buAutoNum type="arabicPeriod"/>
            </a:pPr>
            <a:r>
              <a:rPr lang="es-CO" sz="2000" dirty="0"/>
              <a:t>Luego ejecute (con sudo):</a:t>
            </a:r>
          </a:p>
          <a:p>
            <a:pPr indent="-457200">
              <a:buSzPct val="100000"/>
              <a:buFont typeface="+mj-lt"/>
              <a:buAutoNum type="arabicPeriod"/>
            </a:pPr>
            <a:endParaRPr lang="es-CO" sz="2000" dirty="0"/>
          </a:p>
          <a:p>
            <a:pPr indent="-457200">
              <a:buSzPct val="100000"/>
              <a:buFont typeface="+mj-lt"/>
              <a:buAutoNum type="arabicPeriod"/>
            </a:pPr>
            <a:endParaRPr lang="es-CO" sz="2000" dirty="0"/>
          </a:p>
          <a:p>
            <a:pPr indent="-457200">
              <a:buSzPct val="100000"/>
              <a:buFont typeface="+mj-lt"/>
              <a:buAutoNum type="arabicPeriod"/>
            </a:pPr>
            <a:r>
              <a:rPr lang="es-CO" sz="2000" dirty="0"/>
              <a:t>Abra las rutas de la imagen anterior (basado en la </a:t>
            </a:r>
            <a:r>
              <a:rPr lang="es-CO" sz="2000" dirty="0" err="1"/>
              <a:t>ip</a:t>
            </a:r>
            <a:r>
              <a:rPr lang="es-CO" sz="2000" dirty="0"/>
              <a:t> de su VM) desde su celular con datos y le deben funcionar (el wifi de la u a veces bloquea acceso a puertos que no son el 80).</a:t>
            </a:r>
          </a:p>
          <a:p>
            <a:pPr indent="-457200">
              <a:buSzPct val="100000"/>
              <a:buFont typeface="+mj-lt"/>
              <a:buAutoNum type="arabicPeriod"/>
            </a:pPr>
            <a:r>
              <a:rPr lang="es-CO" sz="2000" dirty="0"/>
              <a:t>Finalmente, borre los contenedores creados, luego cree un pequeño enjambre (con 1 líder y un manager), y corra lo siguiente (con sudo):</a:t>
            </a:r>
          </a:p>
          <a:p>
            <a:pPr indent="-457200">
              <a:buFont typeface="+mj-lt"/>
              <a:buAutoNum type="arabicPeriod"/>
            </a:pPr>
            <a:endParaRPr lang="es-CO" sz="2000" dirty="0"/>
          </a:p>
          <a:p>
            <a:pPr indent="-457200">
              <a:buFont typeface="+mj-lt"/>
              <a:buAutoNum type="arabicPeriod"/>
            </a:pPr>
            <a:endParaRPr lang="es-CO" sz="2000" dirty="0"/>
          </a:p>
        </p:txBody>
      </p:sp>
      <p:pic>
        <p:nvPicPr>
          <p:cNvPr id="6" name="Imagen 5">
            <a:extLst>
              <a:ext uri="{FF2B5EF4-FFF2-40B4-BE49-F238E27FC236}">
                <a16:creationId xmlns:a16="http://schemas.microsoft.com/office/drawing/2014/main" id="{418EC7BA-408A-D341-C210-4AB2079B32CC}"/>
              </a:ext>
            </a:extLst>
          </p:cNvPr>
          <p:cNvPicPr>
            <a:picLocks noChangeAspect="1"/>
          </p:cNvPicPr>
          <p:nvPr/>
        </p:nvPicPr>
        <p:blipFill>
          <a:blip r:embed="rId4"/>
          <a:stretch>
            <a:fillRect/>
          </a:stretch>
        </p:blipFill>
        <p:spPr>
          <a:xfrm>
            <a:off x="5495305" y="3213850"/>
            <a:ext cx="4292257" cy="880336"/>
          </a:xfrm>
          <a:prstGeom prst="rect">
            <a:avLst/>
          </a:prstGeom>
        </p:spPr>
        <p:style>
          <a:lnRef idx="2">
            <a:schemeClr val="dk1"/>
          </a:lnRef>
          <a:fillRef idx="1">
            <a:schemeClr val="lt1"/>
          </a:fillRef>
          <a:effectRef idx="0">
            <a:schemeClr val="dk1"/>
          </a:effectRef>
          <a:fontRef idx="minor">
            <a:schemeClr val="dk1"/>
          </a:fontRef>
        </p:style>
      </p:pic>
      <p:pic>
        <p:nvPicPr>
          <p:cNvPr id="7" name="Imagen 6">
            <a:extLst>
              <a:ext uri="{FF2B5EF4-FFF2-40B4-BE49-F238E27FC236}">
                <a16:creationId xmlns:a16="http://schemas.microsoft.com/office/drawing/2014/main" id="{A03DC680-A7B8-AB22-DB1C-89630E6E8735}"/>
              </a:ext>
            </a:extLst>
          </p:cNvPr>
          <p:cNvPicPr>
            <a:picLocks noChangeAspect="1"/>
          </p:cNvPicPr>
          <p:nvPr/>
        </p:nvPicPr>
        <p:blipFill>
          <a:blip r:embed="rId5"/>
          <a:stretch>
            <a:fillRect/>
          </a:stretch>
        </p:blipFill>
        <p:spPr>
          <a:xfrm>
            <a:off x="8077209" y="5747021"/>
            <a:ext cx="3637017" cy="88891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4875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06586C-9E56-4035-33F0-8B2AA1E8CC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51</a:t>
            </a:fld>
            <a:endParaRPr lang="es-CO"/>
          </a:p>
        </p:txBody>
      </p:sp>
      <p:pic>
        <p:nvPicPr>
          <p:cNvPr id="6" name="Imagen 5">
            <a:extLst>
              <a:ext uri="{FF2B5EF4-FFF2-40B4-BE49-F238E27FC236}">
                <a16:creationId xmlns:a16="http://schemas.microsoft.com/office/drawing/2014/main" id="{7FBC2FD8-4296-8D1C-E6A2-D1680B56430B}"/>
              </a:ext>
            </a:extLst>
          </p:cNvPr>
          <p:cNvPicPr>
            <a:picLocks noChangeAspect="1"/>
          </p:cNvPicPr>
          <p:nvPr/>
        </p:nvPicPr>
        <p:blipFill>
          <a:blip r:embed="rId2"/>
          <a:stretch>
            <a:fillRect/>
          </a:stretch>
        </p:blipFill>
        <p:spPr>
          <a:xfrm>
            <a:off x="2703927" y="365363"/>
            <a:ext cx="5005055" cy="4413116"/>
          </a:xfrm>
          <a:prstGeom prst="rect">
            <a:avLst/>
          </a:prstGeom>
          <a:ln>
            <a:noFill/>
          </a:ln>
          <a:effectLst>
            <a:outerShdw blurRad="190500" algn="tl" rotWithShape="0">
              <a:srgbClr val="000000">
                <a:alpha val="70000"/>
              </a:srgbClr>
            </a:outerShdw>
          </a:effectLst>
        </p:spPr>
      </p:pic>
      <p:pic>
        <p:nvPicPr>
          <p:cNvPr id="8" name="Imagen 7">
            <a:extLst>
              <a:ext uri="{FF2B5EF4-FFF2-40B4-BE49-F238E27FC236}">
                <a16:creationId xmlns:a16="http://schemas.microsoft.com/office/drawing/2014/main" id="{9DD7B041-1722-455E-B4EB-3EE66C4DE740}"/>
              </a:ext>
            </a:extLst>
          </p:cNvPr>
          <p:cNvPicPr>
            <a:picLocks noChangeAspect="1"/>
          </p:cNvPicPr>
          <p:nvPr/>
        </p:nvPicPr>
        <p:blipFill>
          <a:blip r:embed="rId3"/>
          <a:stretch>
            <a:fillRect/>
          </a:stretch>
        </p:blipFill>
        <p:spPr>
          <a:xfrm>
            <a:off x="6571576" y="1853627"/>
            <a:ext cx="4958078" cy="4413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987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532615EC-A064-4345-8A92-0D6C99FB783B}"/>
              </a:ext>
            </a:extLst>
          </p:cNvPr>
          <p:cNvSpPr txBox="1">
            <a:spLocks/>
          </p:cNvSpPr>
          <p:nvPr/>
        </p:nvSpPr>
        <p:spPr>
          <a:xfrm>
            <a:off x="1011340" y="2560601"/>
            <a:ext cx="10702886" cy="3210934"/>
          </a:xfrm>
          <a:prstGeom prst="rect">
            <a:avLst/>
          </a:prstGeom>
        </p:spPr>
        <p:txBody>
          <a:bodyPr numCol="1"/>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spcBef>
                <a:spcPts val="960"/>
              </a:spcBef>
              <a:spcAft>
                <a:spcPts val="0"/>
              </a:spcAft>
              <a:buClr>
                <a:srgbClr val="1186C3"/>
              </a:buClr>
              <a:buSzPts val="1800"/>
              <a:buNone/>
            </a:pPr>
            <a:r>
              <a:rPr lang="es-CO" sz="2000" b="1" dirty="0">
                <a:solidFill>
                  <a:schemeClr val="dk1"/>
                </a:solidFill>
                <a:latin typeface="Calibri"/>
                <a:ea typeface="Calibri"/>
                <a:cs typeface="Calibri"/>
              </a:rPr>
              <a:t>Hasta este punto debemos saber:</a:t>
            </a:r>
          </a:p>
          <a:p>
            <a:pPr algn="just">
              <a:buSzPct val="100000"/>
            </a:pPr>
            <a:r>
              <a:rPr lang="es-CO" sz="2000" dirty="0"/>
              <a:t>¿Qué es un microservicio?</a:t>
            </a:r>
          </a:p>
          <a:p>
            <a:pPr algn="just">
              <a:buSzPct val="100000"/>
            </a:pPr>
            <a:r>
              <a:rPr lang="es-CO" sz="2000" dirty="0"/>
              <a:t>¿Cuáles son los beneficios de los microservicios?</a:t>
            </a:r>
          </a:p>
          <a:p>
            <a:pPr algn="just">
              <a:buSzPct val="100000"/>
            </a:pPr>
            <a:r>
              <a:rPr lang="es-CO" sz="2000" dirty="0"/>
              <a:t>¿Qué es Docker </a:t>
            </a:r>
            <a:r>
              <a:rPr lang="es-CO" sz="2000" dirty="0" err="1"/>
              <a:t>Swarm</a:t>
            </a:r>
            <a:r>
              <a:rPr lang="es-CO" sz="2000" dirty="0"/>
              <a:t> y para qué sirve?</a:t>
            </a:r>
          </a:p>
          <a:p>
            <a:pPr algn="just">
              <a:buSzPct val="100000"/>
            </a:pPr>
            <a:r>
              <a:rPr lang="es-CO" sz="2000" dirty="0"/>
              <a:t>¿Qué es Docker </a:t>
            </a:r>
            <a:r>
              <a:rPr lang="es-CO" sz="2000" dirty="0" err="1"/>
              <a:t>service</a:t>
            </a:r>
            <a:r>
              <a:rPr lang="es-CO" sz="2000" dirty="0"/>
              <a:t> y para qué sirve?</a:t>
            </a:r>
          </a:p>
          <a:p>
            <a:pPr algn="just">
              <a:buSzPct val="100000"/>
            </a:pPr>
            <a:r>
              <a:rPr lang="es-CO" sz="2000" dirty="0"/>
              <a:t>¿Qué es Docker </a:t>
            </a:r>
            <a:r>
              <a:rPr lang="es-CO" sz="2000" dirty="0" err="1"/>
              <a:t>compose</a:t>
            </a:r>
            <a:r>
              <a:rPr lang="es-CO" sz="2000" dirty="0"/>
              <a:t> y para qué sirve?</a:t>
            </a:r>
          </a:p>
          <a:p>
            <a:pPr algn="just">
              <a:buSzPct val="100000"/>
            </a:pPr>
            <a:r>
              <a:rPr lang="es-CO" sz="2000" dirty="0"/>
              <a:t>¿Qué es Docker </a:t>
            </a:r>
            <a:r>
              <a:rPr lang="es-CO" sz="2000" dirty="0" err="1"/>
              <a:t>stack</a:t>
            </a:r>
            <a:r>
              <a:rPr lang="es-CO" sz="2000" dirty="0"/>
              <a:t> y para qué sirve?</a:t>
            </a:r>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52</a:t>
            </a:fld>
            <a:endParaRPr lang="es-CO"/>
          </a:p>
        </p:txBody>
      </p:sp>
      <p:sp>
        <p:nvSpPr>
          <p:cNvPr id="10" name="Google Shape;566;p28">
            <a:extLst>
              <a:ext uri="{FF2B5EF4-FFF2-40B4-BE49-F238E27FC236}">
                <a16:creationId xmlns:a16="http://schemas.microsoft.com/office/drawing/2014/main" id="{766A191B-9684-469D-823B-10226FC3EC4C}"/>
              </a:ext>
            </a:extLst>
          </p:cNvPr>
          <p:cNvSpPr txBox="1">
            <a:spLocks noGrp="1"/>
          </p:cNvSpPr>
          <p:nvPr>
            <p:ph type="title"/>
          </p:nvPr>
        </p:nvSpPr>
        <p:spPr>
          <a:xfrm>
            <a:off x="1011340" y="1233709"/>
            <a:ext cx="9666016" cy="101890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5400"/>
              <a:buFont typeface="Calibri"/>
              <a:buNone/>
            </a:pPr>
            <a:r>
              <a:rPr lang="es-CO" sz="5400" dirty="0"/>
              <a:t>Recapitulemos</a:t>
            </a:r>
            <a:endParaRPr dirty="0"/>
          </a:p>
        </p:txBody>
      </p:sp>
      <p:pic>
        <p:nvPicPr>
          <p:cNvPr id="11" name="Google Shape;565;p28" descr="https://dqam6mam97sh3.cloudfront.net/blog/ausl/wp-content/uploads/sites/2/2015/02/homer.png">
            <a:extLst>
              <a:ext uri="{FF2B5EF4-FFF2-40B4-BE49-F238E27FC236}">
                <a16:creationId xmlns:a16="http://schemas.microsoft.com/office/drawing/2014/main" id="{1C310FDF-C70D-490E-BB0B-3A438A114286}"/>
              </a:ext>
            </a:extLst>
          </p:cNvPr>
          <p:cNvPicPr preferRelativeResize="0"/>
          <p:nvPr/>
        </p:nvPicPr>
        <p:blipFill rotWithShape="1">
          <a:blip r:embed="rId3">
            <a:alphaModFix/>
          </a:blip>
          <a:srcRect/>
          <a:stretch/>
        </p:blipFill>
        <p:spPr>
          <a:xfrm>
            <a:off x="7903077" y="611828"/>
            <a:ext cx="3393996" cy="2262664"/>
          </a:xfrm>
          <a:prstGeom prst="rect">
            <a:avLst/>
          </a:prstGeom>
          <a:noFill/>
          <a:ln>
            <a:noFill/>
          </a:ln>
        </p:spPr>
      </p:pic>
    </p:spTree>
    <p:extLst>
      <p:ext uri="{BB962C8B-B14F-4D97-AF65-F5344CB8AC3E}">
        <p14:creationId xmlns:p14="http://schemas.microsoft.com/office/powerpoint/2010/main" val="2490668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Avisos Parroquiales</a:t>
            </a:r>
            <a:endParaRPr dirty="0"/>
          </a:p>
        </p:txBody>
      </p:sp>
      <p:sp>
        <p:nvSpPr>
          <p:cNvPr id="573" name="Google Shape;573;p29"/>
          <p:cNvSpPr txBox="1">
            <a:spLocks noGrp="1"/>
          </p:cNvSpPr>
          <p:nvPr>
            <p:ph type="body" idx="1"/>
          </p:nvPr>
        </p:nvSpPr>
        <p:spPr>
          <a:xfrm>
            <a:off x="717755" y="1293222"/>
            <a:ext cx="11025255" cy="242672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dirty="0"/>
          </a:p>
          <a:p>
            <a:pPr algn="just">
              <a:buSzPct val="100000"/>
            </a:pPr>
            <a:r>
              <a:rPr lang="en-US" sz="2000" dirty="0" err="1"/>
              <a:t>Próxima</a:t>
            </a:r>
            <a:r>
              <a:rPr lang="en-US" sz="2000" dirty="0"/>
              <a:t> Semana </a:t>
            </a:r>
            <a:r>
              <a:rPr lang="en-US" sz="2000" dirty="0" err="1"/>
              <a:t>Parcial</a:t>
            </a:r>
            <a:r>
              <a:rPr lang="en-US" sz="2000" dirty="0"/>
              <a:t> 2.</a:t>
            </a:r>
          </a:p>
          <a:p>
            <a:pPr algn="just">
              <a:buSzPct val="100000"/>
            </a:pPr>
            <a:r>
              <a:rPr lang="en-US" sz="2000" dirty="0"/>
              <a:t>17 de Mayo </a:t>
            </a:r>
            <a:r>
              <a:rPr lang="en-US" sz="2000" dirty="0" err="1"/>
              <a:t>Sustentación</a:t>
            </a:r>
            <a:r>
              <a:rPr lang="en-US" sz="2000" dirty="0"/>
              <a:t> Proyecto 2.</a:t>
            </a:r>
          </a:p>
          <a:p>
            <a:pPr algn="just">
              <a:buSzPct val="100000"/>
            </a:pPr>
            <a:r>
              <a:rPr lang="en-US" sz="2000" dirty="0"/>
              <a:t>Taller 2 </a:t>
            </a:r>
            <a:r>
              <a:rPr lang="en-US" sz="2000" dirty="0" err="1"/>
              <a:t>entrega</a:t>
            </a:r>
            <a:r>
              <a:rPr lang="en-US" sz="2000" dirty="0"/>
              <a:t> 31 de Mayo 11:59 pm.</a:t>
            </a:r>
          </a:p>
        </p:txBody>
      </p:sp>
    </p:spTree>
    <p:extLst>
      <p:ext uri="{BB962C8B-B14F-4D97-AF65-F5344CB8AC3E}">
        <p14:creationId xmlns:p14="http://schemas.microsoft.com/office/powerpoint/2010/main" val="3451089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Referencias</a:t>
            </a:r>
            <a:endParaRPr dirty="0"/>
          </a:p>
        </p:txBody>
      </p:sp>
      <p:sp>
        <p:nvSpPr>
          <p:cNvPr id="573" name="Google Shape;573;p29"/>
          <p:cNvSpPr txBox="1">
            <a:spLocks noGrp="1"/>
          </p:cNvSpPr>
          <p:nvPr>
            <p:ph type="body" idx="1"/>
          </p:nvPr>
        </p:nvSpPr>
        <p:spPr>
          <a:xfrm>
            <a:off x="717755" y="1293222"/>
            <a:ext cx="11025255" cy="456680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dirty="0"/>
          </a:p>
          <a:p>
            <a:pPr algn="just">
              <a:buSzPct val="100000"/>
            </a:pPr>
            <a:r>
              <a:rPr lang="en-US" sz="2000" dirty="0"/>
              <a:t>Bass, L., Clements, P., &amp; </a:t>
            </a:r>
            <a:r>
              <a:rPr lang="en-US" sz="2000" dirty="0" err="1"/>
              <a:t>Kazman</a:t>
            </a:r>
            <a:r>
              <a:rPr lang="en-US" sz="2000" dirty="0"/>
              <a:t>, R. (2012). Software architecture in practice, 3rd Ed. Addison-Wesley Professional.</a:t>
            </a:r>
          </a:p>
          <a:p>
            <a:pPr algn="just">
              <a:buSzPct val="100000"/>
            </a:pPr>
            <a:r>
              <a:rPr lang="en-US" sz="2000" dirty="0"/>
              <a:t>Correa, D. &amp; Vallejo, P. (2022). Practical Laravel: Develop clean MVC web applications. </a:t>
            </a:r>
          </a:p>
          <a:p>
            <a:pPr algn="just">
              <a:buSzPct val="100000"/>
            </a:pPr>
            <a:r>
              <a:rPr lang="en-US" sz="2000" dirty="0"/>
              <a:t>Martin, R. (2017). Clean Architecture: A Craftsman’s Guide to Software Structure and Design.</a:t>
            </a:r>
          </a:p>
          <a:p>
            <a:pPr algn="just">
              <a:buSzPct val="100000"/>
            </a:pPr>
            <a:r>
              <a:rPr lang="en-US" sz="2000" dirty="0"/>
              <a:t>Stauffer, M. (2019). Laravel: Up &amp; Running: A Framework for Building Modern PHP Apps. O'Reilly Media.</a:t>
            </a:r>
          </a:p>
          <a:p>
            <a:pPr algn="just">
              <a:buSzPct val="100000"/>
            </a:pPr>
            <a:r>
              <a:rPr lang="en-US" sz="2000" dirty="0" err="1"/>
              <a:t>Waud</a:t>
            </a:r>
            <a:r>
              <a:rPr lang="en-US" sz="2000" dirty="0"/>
              <a:t>, E. (2018). Docker Quick Start Guide: Learn Docker like a boss, and finally own your applications. </a:t>
            </a:r>
            <a:r>
              <a:rPr lang="en-US" sz="2000" dirty="0" err="1"/>
              <a:t>Packt</a:t>
            </a:r>
            <a:r>
              <a:rPr lang="en-US" sz="2000" dirty="0"/>
              <a:t> Publishing Ltd.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73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A8F09-F971-59B3-C16E-40DD535524F4}"/>
              </a:ext>
            </a:extLst>
          </p:cNvPr>
          <p:cNvSpPr>
            <a:spLocks noGrp="1"/>
          </p:cNvSpPr>
          <p:nvPr>
            <p:ph type="title"/>
          </p:nvPr>
        </p:nvSpPr>
        <p:spPr/>
        <p:txBody>
          <a:bodyPr>
            <a:noAutofit/>
          </a:bodyPr>
          <a:lstStyle/>
          <a:p>
            <a:r>
              <a:rPr lang="es-CO" sz="3600" dirty="0"/>
              <a:t>Netflix – 2015 – llamados entre microservicios</a:t>
            </a:r>
          </a:p>
        </p:txBody>
      </p:sp>
      <p:sp>
        <p:nvSpPr>
          <p:cNvPr id="4" name="Marcador de número de diapositiva 3">
            <a:extLst>
              <a:ext uri="{FF2B5EF4-FFF2-40B4-BE49-F238E27FC236}">
                <a16:creationId xmlns:a16="http://schemas.microsoft.com/office/drawing/2014/main" id="{93C6AE4F-7BA4-6CD8-084B-FDDED1EBA1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pic>
        <p:nvPicPr>
          <p:cNvPr id="5" name="Imagen 4">
            <a:extLst>
              <a:ext uri="{FF2B5EF4-FFF2-40B4-BE49-F238E27FC236}">
                <a16:creationId xmlns:a16="http://schemas.microsoft.com/office/drawing/2014/main" id="{9C26CE2B-A5E9-C6C5-79D5-ECE9D28E8BAD}"/>
              </a:ext>
            </a:extLst>
          </p:cNvPr>
          <p:cNvPicPr>
            <a:picLocks noChangeAspect="1"/>
          </p:cNvPicPr>
          <p:nvPr/>
        </p:nvPicPr>
        <p:blipFill>
          <a:blip r:embed="rId2"/>
          <a:stretch>
            <a:fillRect/>
          </a:stretch>
        </p:blipFill>
        <p:spPr>
          <a:xfrm>
            <a:off x="2307116" y="1317155"/>
            <a:ext cx="9205772" cy="51757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7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D2D15-7297-02A7-DACD-59F81CB2DE08}"/>
              </a:ext>
            </a:extLst>
          </p:cNvPr>
          <p:cNvSpPr>
            <a:spLocks noGrp="1"/>
          </p:cNvSpPr>
          <p:nvPr>
            <p:ph type="title"/>
          </p:nvPr>
        </p:nvSpPr>
        <p:spPr/>
        <p:txBody>
          <a:bodyPr/>
          <a:lstStyle/>
          <a:p>
            <a:r>
              <a:rPr lang="es-CO" dirty="0"/>
              <a:t>Netflix – 2015 – </a:t>
            </a:r>
            <a:r>
              <a:rPr lang="es-CO" dirty="0" err="1"/>
              <a:t>Ecosystem</a:t>
            </a:r>
            <a:endParaRPr lang="es-CO" dirty="0"/>
          </a:p>
        </p:txBody>
      </p:sp>
      <p:sp>
        <p:nvSpPr>
          <p:cNvPr id="4" name="Marcador de número de diapositiva 3">
            <a:extLst>
              <a:ext uri="{FF2B5EF4-FFF2-40B4-BE49-F238E27FC236}">
                <a16:creationId xmlns:a16="http://schemas.microsoft.com/office/drawing/2014/main" id="{77808459-6EDF-1CB2-178A-9E44709B3E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pic>
        <p:nvPicPr>
          <p:cNvPr id="5" name="Imagen 4">
            <a:extLst>
              <a:ext uri="{FF2B5EF4-FFF2-40B4-BE49-F238E27FC236}">
                <a16:creationId xmlns:a16="http://schemas.microsoft.com/office/drawing/2014/main" id="{D128F5AE-E781-EAF8-3093-D973413B69B9}"/>
              </a:ext>
            </a:extLst>
          </p:cNvPr>
          <p:cNvPicPr>
            <a:picLocks noChangeAspect="1"/>
          </p:cNvPicPr>
          <p:nvPr/>
        </p:nvPicPr>
        <p:blipFill>
          <a:blip r:embed="rId3"/>
          <a:stretch>
            <a:fillRect/>
          </a:stretch>
        </p:blipFill>
        <p:spPr>
          <a:xfrm>
            <a:off x="2333527" y="1748941"/>
            <a:ext cx="9152949" cy="4235963"/>
          </a:xfrm>
          <a:prstGeom prst="rect">
            <a:avLst/>
          </a:prstGeom>
          <a:ln>
            <a:noFill/>
          </a:ln>
          <a:effectLst>
            <a:outerShdw blurRad="190500" algn="tl" rotWithShape="0">
              <a:srgbClr val="000000">
                <a:alpha val="70000"/>
              </a:srgbClr>
            </a:outerShdw>
          </a:effectLst>
        </p:spPr>
      </p:pic>
      <p:cxnSp>
        <p:nvCxnSpPr>
          <p:cNvPr id="6" name="Conector recto de flecha 5">
            <a:extLst>
              <a:ext uri="{FF2B5EF4-FFF2-40B4-BE49-F238E27FC236}">
                <a16:creationId xmlns:a16="http://schemas.microsoft.com/office/drawing/2014/main" id="{CE72243A-D163-A898-24E4-FB0027BB8072}"/>
              </a:ext>
            </a:extLst>
          </p:cNvPr>
          <p:cNvCxnSpPr>
            <a:cxnSpLocks/>
            <a:stCxn id="7" idx="1"/>
          </p:cNvCxnSpPr>
          <p:nvPr/>
        </p:nvCxnSpPr>
        <p:spPr>
          <a:xfrm flipH="1" flipV="1">
            <a:off x="8958020" y="3495850"/>
            <a:ext cx="900453" cy="750160"/>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7" name="Rectángulo 6">
            <a:extLst>
              <a:ext uri="{FF2B5EF4-FFF2-40B4-BE49-F238E27FC236}">
                <a16:creationId xmlns:a16="http://schemas.microsoft.com/office/drawing/2014/main" id="{2E0BB290-A529-EEEC-861A-D8EEF22D2141}"/>
              </a:ext>
            </a:extLst>
          </p:cNvPr>
          <p:cNvSpPr/>
          <p:nvPr/>
        </p:nvSpPr>
        <p:spPr>
          <a:xfrm>
            <a:off x="9858473" y="3575155"/>
            <a:ext cx="2192271" cy="134170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¿A qué se debe que se puedan realizar miles de cambios diarios?</a:t>
            </a:r>
          </a:p>
        </p:txBody>
      </p:sp>
      <p:sp>
        <p:nvSpPr>
          <p:cNvPr id="8" name="Rectángulo 7">
            <a:extLst>
              <a:ext uri="{FF2B5EF4-FFF2-40B4-BE49-F238E27FC236}">
                <a16:creationId xmlns:a16="http://schemas.microsoft.com/office/drawing/2014/main" id="{5DC422EF-8A7B-35CF-ABE7-E6192EAADCFE}"/>
              </a:ext>
            </a:extLst>
          </p:cNvPr>
          <p:cNvSpPr/>
          <p:nvPr/>
        </p:nvSpPr>
        <p:spPr>
          <a:xfrm>
            <a:off x="9203363" y="1529997"/>
            <a:ext cx="2565247" cy="79152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¿Qué observa de raro?</a:t>
            </a:r>
          </a:p>
        </p:txBody>
      </p:sp>
      <p:sp>
        <p:nvSpPr>
          <p:cNvPr id="9" name="Rectángulo 8">
            <a:extLst>
              <a:ext uri="{FF2B5EF4-FFF2-40B4-BE49-F238E27FC236}">
                <a16:creationId xmlns:a16="http://schemas.microsoft.com/office/drawing/2014/main" id="{0AABFE6C-8039-B7B8-00C9-19421DF831DF}"/>
              </a:ext>
            </a:extLst>
          </p:cNvPr>
          <p:cNvSpPr/>
          <p:nvPr/>
        </p:nvSpPr>
        <p:spPr>
          <a:xfrm>
            <a:off x="2333527" y="6203848"/>
            <a:ext cx="4836902"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CO" dirty="0">
                <a:hlinkClick r:id="rId4"/>
              </a:rPr>
              <a:t>https://www.youtube.com/watch?v=-mL3zT1iIKw</a:t>
            </a:r>
            <a:endParaRPr lang="es-CO" dirty="0"/>
          </a:p>
        </p:txBody>
      </p:sp>
    </p:spTree>
    <p:extLst>
      <p:ext uri="{BB962C8B-B14F-4D97-AF65-F5344CB8AC3E}">
        <p14:creationId xmlns:p14="http://schemas.microsoft.com/office/powerpoint/2010/main" val="38593917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dirty="0"/>
              <a:t>Introducción</a:t>
            </a:r>
          </a:p>
          <a:p>
            <a:pPr marL="457200" indent="-457200">
              <a:buSzPct val="100000"/>
            </a:pPr>
            <a:r>
              <a:rPr lang="sv-SE" b="1" dirty="0"/>
              <a:t>Microservicios</a:t>
            </a:r>
          </a:p>
          <a:p>
            <a:pPr marL="457200" indent="-457200">
              <a:buSzPct val="100000"/>
            </a:pPr>
            <a:r>
              <a:rPr lang="sv-SE" dirty="0"/>
              <a:t>Docker Swarm</a:t>
            </a:r>
          </a:p>
          <a:p>
            <a:pPr marL="457200" indent="-457200">
              <a:buSzPct val="100000"/>
            </a:pPr>
            <a:r>
              <a:rPr lang="sv-SE" dirty="0"/>
              <a:t>Docker service</a:t>
            </a:r>
            <a:endParaRPr lang="es-ES" dirty="0"/>
          </a:p>
        </p:txBody>
      </p:sp>
    </p:spTree>
    <p:extLst>
      <p:ext uri="{BB962C8B-B14F-4D97-AF65-F5344CB8AC3E}">
        <p14:creationId xmlns:p14="http://schemas.microsoft.com/office/powerpoint/2010/main" val="270820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C05851D-A1D3-8A55-85E1-F96308E4A693}"/>
              </a:ext>
            </a:extLst>
          </p:cNvPr>
          <p:cNvSpPr>
            <a:spLocks noGrp="1"/>
          </p:cNvSpPr>
          <p:nvPr>
            <p:ph type="title"/>
          </p:nvPr>
        </p:nvSpPr>
        <p:spPr/>
        <p:txBody>
          <a:bodyPr/>
          <a:lstStyle/>
          <a:p>
            <a:r>
              <a:rPr lang="es-CO" dirty="0" err="1"/>
              <a:t>Microservices</a:t>
            </a:r>
            <a:endParaRPr lang="es-CO" dirty="0"/>
          </a:p>
        </p:txBody>
      </p:sp>
      <p:sp>
        <p:nvSpPr>
          <p:cNvPr id="8" name="Marcador de texto 7">
            <a:extLst>
              <a:ext uri="{FF2B5EF4-FFF2-40B4-BE49-F238E27FC236}">
                <a16:creationId xmlns:a16="http://schemas.microsoft.com/office/drawing/2014/main" id="{7E5D2A7D-7886-4AD0-427B-5B3284BE74E1}"/>
              </a:ext>
            </a:extLst>
          </p:cNvPr>
          <p:cNvSpPr>
            <a:spLocks noGrp="1"/>
          </p:cNvSpPr>
          <p:nvPr>
            <p:ph type="body" idx="1"/>
          </p:nvPr>
        </p:nvSpPr>
        <p:spPr>
          <a:xfrm>
            <a:off x="2076994" y="1410789"/>
            <a:ext cx="4520451" cy="4663440"/>
          </a:xfrm>
        </p:spPr>
        <p:txBody>
          <a:bodyPr anchor="ctr"/>
          <a:lstStyle/>
          <a:p>
            <a:pPr algn="just"/>
            <a:r>
              <a:rPr lang="en-US" b="1" dirty="0"/>
              <a:t>Microservices </a:t>
            </a:r>
            <a:r>
              <a:rPr lang="en-US" dirty="0"/>
              <a:t>are </a:t>
            </a:r>
            <a:r>
              <a:rPr lang="en-US" u="sng" dirty="0"/>
              <a:t>small</a:t>
            </a:r>
            <a:r>
              <a:rPr lang="en-US" dirty="0"/>
              <a:t>, </a:t>
            </a:r>
            <a:r>
              <a:rPr lang="en-US" u="sng" dirty="0"/>
              <a:t>autonomous</a:t>
            </a:r>
            <a:r>
              <a:rPr lang="en-US" dirty="0"/>
              <a:t> services that work together. </a:t>
            </a:r>
          </a:p>
          <a:p>
            <a:pPr algn="just"/>
            <a:endParaRPr lang="en-US" dirty="0"/>
          </a:p>
          <a:p>
            <a:pPr algn="just"/>
            <a:r>
              <a:rPr lang="en-US" dirty="0"/>
              <a:t>Let’s break that definition down a bit and consider the characteristics that make microservices different.</a:t>
            </a:r>
          </a:p>
        </p:txBody>
      </p:sp>
      <p:sp>
        <p:nvSpPr>
          <p:cNvPr id="4" name="Marcador de número de diapositiva 3">
            <a:extLst>
              <a:ext uri="{FF2B5EF4-FFF2-40B4-BE49-F238E27FC236}">
                <a16:creationId xmlns:a16="http://schemas.microsoft.com/office/drawing/2014/main" id="{0C661F61-223D-28B9-752E-F2D36869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9</a:t>
            </a:fld>
            <a:endParaRPr lang="es-CO"/>
          </a:p>
        </p:txBody>
      </p:sp>
      <p:pic>
        <p:nvPicPr>
          <p:cNvPr id="9" name="Picture 2" descr="Building Microservices: Designing Fine-Grained Systems (English ...">
            <a:extLst>
              <a:ext uri="{FF2B5EF4-FFF2-40B4-BE49-F238E27FC236}">
                <a16:creationId xmlns:a16="http://schemas.microsoft.com/office/drawing/2014/main" id="{6FE7F925-3B09-E7EC-E5A0-46B78ACCD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3961" y="1653469"/>
            <a:ext cx="3183697" cy="41780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32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23A749CB627294E9E8DBF65CA912193" ma:contentTypeVersion="11" ma:contentTypeDescription="Crear nuevo documento." ma:contentTypeScope="" ma:versionID="a93984908607feb0b51739512428014b">
  <xsd:schema xmlns:xsd="http://www.w3.org/2001/XMLSchema" xmlns:xs="http://www.w3.org/2001/XMLSchema" xmlns:p="http://schemas.microsoft.com/office/2006/metadata/properties" xmlns:ns2="eb497495-f260-4c23-8536-0436cad5947a" xmlns:ns3="9a2e48b6-ddf6-4795-8580-2aa6dda3b0f6" targetNamespace="http://schemas.microsoft.com/office/2006/metadata/properties" ma:root="true" ma:fieldsID="cb50da193c8fb55638fd521525ceaf22" ns2:_="" ns3:_="">
    <xsd:import namespace="eb497495-f260-4c23-8536-0436cad5947a"/>
    <xsd:import namespace="9a2e48b6-ddf6-4795-8580-2aa6dda3b0f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497495-f260-4c23-8536-0436cad59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0aef40d5-b715-412d-bec7-270c5812204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2e48b6-ddf6-4795-8580-2aa6dda3b0f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46c2e70-970f-4e5a-bc6c-12e534ecb29e}" ma:internalName="TaxCatchAll" ma:showField="CatchAllData" ma:web="9a2e48b6-ddf6-4795-8580-2aa6dda3b0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a2e48b6-ddf6-4795-8580-2aa6dda3b0f6" xsi:nil="true"/>
    <lcf76f155ced4ddcb4097134ff3c332f xmlns="eb497495-f260-4c23-8536-0436cad5947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34A15C1-0D28-4D38-A46D-5F75DAAD726B}"/>
</file>

<file path=customXml/itemProps2.xml><?xml version="1.0" encoding="utf-8"?>
<ds:datastoreItem xmlns:ds="http://schemas.openxmlformats.org/officeDocument/2006/customXml" ds:itemID="{034BBB84-96BD-406B-A431-36211778DFDD}"/>
</file>

<file path=customXml/itemProps3.xml><?xml version="1.0" encoding="utf-8"?>
<ds:datastoreItem xmlns:ds="http://schemas.openxmlformats.org/officeDocument/2006/customXml" ds:itemID="{6EDAAE7A-C5B9-4C37-BBE4-B33DF87A7DBA}"/>
</file>

<file path=docProps/app.xml><?xml version="1.0" encoding="utf-8"?>
<Properties xmlns="http://schemas.openxmlformats.org/officeDocument/2006/extended-properties" xmlns:vt="http://schemas.openxmlformats.org/officeDocument/2006/docPropsVTypes">
  <Template/>
  <TotalTime>5254</TotalTime>
  <Words>2585</Words>
  <Application>Microsoft Office PowerPoint</Application>
  <PresentationFormat>Panorámica</PresentationFormat>
  <Paragraphs>238</Paragraphs>
  <Slides>55</Slides>
  <Notes>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55</vt:i4>
      </vt:variant>
    </vt:vector>
  </HeadingPairs>
  <TitlesOfParts>
    <vt:vector size="59" baseType="lpstr">
      <vt:lpstr>Arial</vt:lpstr>
      <vt:lpstr>Calibri</vt:lpstr>
      <vt:lpstr>Calibri Light</vt:lpstr>
      <vt:lpstr>Modelo centrado en el estudiante</vt:lpstr>
      <vt:lpstr>Presentación de PowerPoint</vt:lpstr>
      <vt:lpstr>Agenda</vt:lpstr>
      <vt:lpstr>Presentación de PowerPoint</vt:lpstr>
      <vt:lpstr>Introduction</vt:lpstr>
      <vt:lpstr>Netflix – 2015 – microservicios </vt:lpstr>
      <vt:lpstr>Netflix – 2015 – llamados entre microservicios</vt:lpstr>
      <vt:lpstr>Netflix – 2015 – Ecosystem</vt:lpstr>
      <vt:lpstr>Agenda</vt:lpstr>
      <vt:lpstr>Microservices</vt:lpstr>
      <vt:lpstr>1) Small, and Focused on Doing One Thing Well</vt:lpstr>
      <vt:lpstr>2) Autonomous</vt:lpstr>
      <vt:lpstr>Key benefits of microservices?</vt:lpstr>
      <vt:lpstr>1) Technology Heterogeneity</vt:lpstr>
      <vt:lpstr>2) Resilience</vt:lpstr>
      <vt:lpstr>3) Scaling</vt:lpstr>
      <vt:lpstr>4) Ease of Deployment</vt:lpstr>
      <vt:lpstr>6) Optimizing for Replaceability</vt:lpstr>
      <vt:lpstr>SOA vs microservices</vt:lpstr>
      <vt:lpstr>Gilt Case</vt:lpstr>
      <vt:lpstr>Ejemplo Mercadolibre</vt:lpstr>
      <vt:lpstr>Ejemplo Mercadolibre – II </vt:lpstr>
      <vt:lpstr>Ejemplo Mercadolibre – III</vt:lpstr>
      <vt:lpstr>Presentación de PowerPoint</vt:lpstr>
      <vt:lpstr>Presentación de PowerPoint</vt:lpstr>
      <vt:lpstr>Presentación de PowerPoint</vt:lpstr>
      <vt:lpstr>Agenda</vt:lpstr>
      <vt:lpstr>Docker Swarm</vt:lpstr>
      <vt:lpstr>Docker Swarm – características </vt:lpstr>
      <vt:lpstr>Docker node (host)</vt:lpstr>
      <vt:lpstr>Docker nodes (hosts) – II </vt:lpstr>
      <vt:lpstr>GCP – instance templates</vt:lpstr>
      <vt:lpstr>Arquitectura inicial</vt:lpstr>
      <vt:lpstr>Docker Swarm</vt:lpstr>
      <vt:lpstr>Randomquotes – nodes</vt:lpstr>
      <vt:lpstr>Agenda</vt:lpstr>
      <vt:lpstr>Docker service</vt:lpstr>
      <vt:lpstr>Docker service – Load balancing </vt:lpstr>
      <vt:lpstr>GitHub + GitHub Actions + DockerHub</vt:lpstr>
      <vt:lpstr>GitHub + GitHub Actions + DockerHub – II</vt:lpstr>
      <vt:lpstr>GitHub + GitHub Actions + DockerHub – III</vt:lpstr>
      <vt:lpstr>Randomquotes – service </vt:lpstr>
      <vt:lpstr>Randomquotes – service – II </vt:lpstr>
      <vt:lpstr>Randomquotes – service – III </vt:lpstr>
      <vt:lpstr>Arquitectura final</vt:lpstr>
      <vt:lpstr>Randomquotes – service – III</vt:lpstr>
      <vt:lpstr>Extra – Docker stack</vt:lpstr>
      <vt:lpstr>Ejercicio</vt:lpstr>
      <vt:lpstr>Ejemplo – Docker stack </vt:lpstr>
      <vt:lpstr>Ejemplo – Docker stack – II</vt:lpstr>
      <vt:lpstr>Sugerencias para completar el ejercicio</vt:lpstr>
      <vt:lpstr>Presentación de PowerPoint</vt:lpstr>
      <vt:lpstr>Recapitulemos</vt:lpstr>
      <vt:lpstr>Avisos Parroquiales</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lastModifiedBy>Nicolas Ramirez Velez</cp:lastModifiedBy>
  <cp:revision>636</cp:revision>
  <dcterms:created xsi:type="dcterms:W3CDTF">2019-04-28T13:56:44Z</dcterms:created>
  <dcterms:modified xsi:type="dcterms:W3CDTF">2025-04-09T11:00:36Z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0x010100223A749CB627294E9E8DBF65CA912193</vt:lpwstr>
  </property>
</Properties>
</file>